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handoutMasterIdLst>
    <p:handoutMasterId r:id="rId24"/>
  </p:handoutMasterIdLst>
  <p:sldIdLst>
    <p:sldId id="277" r:id="rId4"/>
    <p:sldId id="278" r:id="rId5"/>
    <p:sldId id="256" r:id="rId6"/>
    <p:sldId id="257" r:id="rId7"/>
    <p:sldId id="258" r:id="rId8"/>
    <p:sldId id="259" r:id="rId9"/>
    <p:sldId id="263" r:id="rId10"/>
    <p:sldId id="264" r:id="rId11"/>
    <p:sldId id="265" r:id="rId12"/>
    <p:sldId id="267" r:id="rId13"/>
    <p:sldId id="266" r:id="rId14"/>
    <p:sldId id="260" r:id="rId15"/>
    <p:sldId id="261" r:id="rId16"/>
    <p:sldId id="268" r:id="rId17"/>
    <p:sldId id="271" r:id="rId18"/>
    <p:sldId id="262" r:id="rId19"/>
    <p:sldId id="269" r:id="rId20"/>
    <p:sldId id="273" r:id="rId21"/>
    <p:sldId id="275"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E3AA08-C6BE-4D52-B78E-C6913FA17E4C}" type="doc">
      <dgm:prSet loTypeId="urn:microsoft.com/office/officeart/2005/8/layout/cycle2" loCatId="cycle" qsTypeId="urn:microsoft.com/office/officeart/2005/8/quickstyle/3d1" qsCatId="3D" csTypeId="urn:microsoft.com/office/officeart/2005/8/colors/accent4_2" csCatId="accent4" phldr="1"/>
      <dgm:spPr/>
      <dgm:t>
        <a:bodyPr/>
        <a:lstStyle/>
        <a:p>
          <a:endParaRPr lang="en-US"/>
        </a:p>
      </dgm:t>
    </dgm:pt>
    <dgm:pt modelId="{71AE0152-F9F7-444C-A3CE-04176EBC1845}">
      <dgm:prSet phldrT="[Text]" custT="1"/>
      <dgm:spPr/>
      <dgm:t>
        <a:bodyPr/>
        <a:lstStyle/>
        <a:p>
          <a:pPr algn="ctr"/>
          <a:r>
            <a:rPr lang="en-US" sz="1300" b="1" dirty="0"/>
            <a:t>Responsible</a:t>
          </a:r>
        </a:p>
        <a:p>
          <a:pPr algn="ctr"/>
          <a:r>
            <a:rPr lang="en-US" sz="1300" b="1" dirty="0"/>
            <a:t>Area</a:t>
          </a:r>
        </a:p>
      </dgm:t>
    </dgm:pt>
    <dgm:pt modelId="{C64C30D0-804D-42BE-86E1-839BF1B1094A}" type="parTrans" cxnId="{7C1B005B-8AAE-4A2E-9671-FBC27A58D634}">
      <dgm:prSet/>
      <dgm:spPr/>
      <dgm:t>
        <a:bodyPr/>
        <a:lstStyle/>
        <a:p>
          <a:pPr algn="ctr"/>
          <a:endParaRPr lang="en-US"/>
        </a:p>
      </dgm:t>
    </dgm:pt>
    <dgm:pt modelId="{A652B789-EC0F-42EC-A1F3-9D8E26E090DD}" type="sibTrans" cxnId="{7C1B005B-8AAE-4A2E-9671-FBC27A58D634}">
      <dgm:prSet/>
      <dgm:spPr/>
      <dgm:t>
        <a:bodyPr/>
        <a:lstStyle/>
        <a:p>
          <a:pPr algn="ctr"/>
          <a:endParaRPr lang="en-US"/>
        </a:p>
      </dgm:t>
    </dgm:pt>
    <dgm:pt modelId="{2063BDDC-DF6B-44B6-935D-79EF0FE56578}">
      <dgm:prSet phldrT="[Text]" custT="1"/>
      <dgm:spPr/>
      <dgm:t>
        <a:bodyPr/>
        <a:lstStyle/>
        <a:p>
          <a:pPr algn="ctr"/>
          <a:r>
            <a:rPr lang="en-US" sz="1300" b="1" dirty="0"/>
            <a:t>Campus Community</a:t>
          </a:r>
        </a:p>
      </dgm:t>
    </dgm:pt>
    <dgm:pt modelId="{AC5285F8-A11D-4DA2-AA83-08ADBE1FA0A7}" type="parTrans" cxnId="{F228E435-CB5A-4A69-B5A7-A50733FA4943}">
      <dgm:prSet/>
      <dgm:spPr/>
      <dgm:t>
        <a:bodyPr/>
        <a:lstStyle/>
        <a:p>
          <a:pPr algn="ctr"/>
          <a:endParaRPr lang="en-US"/>
        </a:p>
      </dgm:t>
    </dgm:pt>
    <dgm:pt modelId="{A20D3C95-BD02-41CA-9294-2A7374AB8FF2}" type="sibTrans" cxnId="{F228E435-CB5A-4A69-B5A7-A50733FA4943}">
      <dgm:prSet/>
      <dgm:spPr/>
      <dgm:t>
        <a:bodyPr/>
        <a:lstStyle/>
        <a:p>
          <a:pPr algn="ctr"/>
          <a:endParaRPr lang="en-US"/>
        </a:p>
      </dgm:t>
    </dgm:pt>
    <dgm:pt modelId="{67AEEF3F-7A19-4EE9-A01F-AD8F93107705}">
      <dgm:prSet phldrT="[Text]" custT="1"/>
      <dgm:spPr/>
      <dgm:t>
        <a:bodyPr/>
        <a:lstStyle/>
        <a:p>
          <a:pPr algn="ctr"/>
          <a:r>
            <a:rPr lang="en-US" sz="1400" b="1"/>
            <a:t>Strategy     Study Team</a:t>
          </a:r>
        </a:p>
      </dgm:t>
    </dgm:pt>
    <dgm:pt modelId="{BFB688C5-D7A6-418E-8A9D-584DDE231869}" type="parTrans" cxnId="{095DABA8-CBFE-4A06-AD5F-39D5974512FA}">
      <dgm:prSet/>
      <dgm:spPr/>
      <dgm:t>
        <a:bodyPr/>
        <a:lstStyle/>
        <a:p>
          <a:pPr algn="ctr"/>
          <a:endParaRPr lang="en-US"/>
        </a:p>
      </dgm:t>
    </dgm:pt>
    <dgm:pt modelId="{4E7F3288-EEBB-4F81-A6F0-C11F18C54975}" type="sibTrans" cxnId="{095DABA8-CBFE-4A06-AD5F-39D5974512FA}">
      <dgm:prSet/>
      <dgm:spPr/>
      <dgm:t>
        <a:bodyPr/>
        <a:lstStyle/>
        <a:p>
          <a:pPr algn="ctr"/>
          <a:endParaRPr lang="en-US"/>
        </a:p>
      </dgm:t>
    </dgm:pt>
    <dgm:pt modelId="{B66223B4-0B13-420E-A01E-0BA69EC63400}">
      <dgm:prSet custT="1"/>
      <dgm:spPr/>
      <dgm:t>
        <a:bodyPr/>
        <a:lstStyle/>
        <a:p>
          <a:pPr algn="ctr"/>
          <a:r>
            <a:rPr lang="en-US" sz="1400" b="1"/>
            <a:t>President's Cabinet</a:t>
          </a:r>
        </a:p>
      </dgm:t>
    </dgm:pt>
    <dgm:pt modelId="{62CE86FF-8271-454F-BFB8-AC10DC2461C2}" type="parTrans" cxnId="{C5C5C1E3-73B7-46E8-BB27-219D0CC2D65E}">
      <dgm:prSet/>
      <dgm:spPr/>
      <dgm:t>
        <a:bodyPr/>
        <a:lstStyle/>
        <a:p>
          <a:pPr algn="ctr"/>
          <a:endParaRPr lang="en-US"/>
        </a:p>
      </dgm:t>
    </dgm:pt>
    <dgm:pt modelId="{9334F29E-1AA4-4DFF-8A4D-106DCB23628E}" type="sibTrans" cxnId="{C5C5C1E3-73B7-46E8-BB27-219D0CC2D65E}">
      <dgm:prSet/>
      <dgm:spPr/>
      <dgm:t>
        <a:bodyPr/>
        <a:lstStyle/>
        <a:p>
          <a:pPr algn="ctr"/>
          <a:endParaRPr lang="en-US"/>
        </a:p>
      </dgm:t>
    </dgm:pt>
    <dgm:pt modelId="{7B63871D-5D94-4362-83AF-DBE6C55F4E50}">
      <dgm:prSet/>
      <dgm:spPr/>
      <dgm:t>
        <a:bodyPr/>
        <a:lstStyle/>
        <a:p>
          <a:pPr algn="ctr"/>
          <a:r>
            <a:rPr lang="en-US" b="1"/>
            <a:t>Vice Presidents Group w/a Strategy Specific Review Team</a:t>
          </a:r>
        </a:p>
      </dgm:t>
    </dgm:pt>
    <dgm:pt modelId="{87F9A419-2368-4964-8392-CFF3015E69F1}" type="parTrans" cxnId="{4E2CD435-1607-43C4-8BD4-40546C56637B}">
      <dgm:prSet/>
      <dgm:spPr/>
      <dgm:t>
        <a:bodyPr/>
        <a:lstStyle/>
        <a:p>
          <a:pPr algn="ctr"/>
          <a:endParaRPr lang="en-US"/>
        </a:p>
      </dgm:t>
    </dgm:pt>
    <dgm:pt modelId="{C729BC53-C461-4FA3-9BE0-6BC27EA0E746}" type="sibTrans" cxnId="{4E2CD435-1607-43C4-8BD4-40546C56637B}">
      <dgm:prSet/>
      <dgm:spPr/>
      <dgm:t>
        <a:bodyPr/>
        <a:lstStyle/>
        <a:p>
          <a:pPr algn="ctr"/>
          <a:endParaRPr lang="en-US"/>
        </a:p>
      </dgm:t>
    </dgm:pt>
    <dgm:pt modelId="{982EC297-BF98-4C72-AF79-7BDBE1A844E7}">
      <dgm:prSet phldrT="[Text]" custT="1"/>
      <dgm:spPr/>
      <dgm:t>
        <a:bodyPr/>
        <a:lstStyle/>
        <a:p>
          <a:pPr algn="ctr"/>
          <a:r>
            <a:rPr lang="en-US" sz="1400" b="1"/>
            <a:t>Vice Presidents Group</a:t>
          </a:r>
        </a:p>
      </dgm:t>
    </dgm:pt>
    <dgm:pt modelId="{D278E9FF-F262-411B-9ECD-678026714AD2}" type="parTrans" cxnId="{9F44BD39-D614-4B9F-B754-560448A6D5F2}">
      <dgm:prSet/>
      <dgm:spPr/>
      <dgm:t>
        <a:bodyPr/>
        <a:lstStyle/>
        <a:p>
          <a:pPr algn="ctr"/>
          <a:endParaRPr lang="en-US"/>
        </a:p>
      </dgm:t>
    </dgm:pt>
    <dgm:pt modelId="{69FA20B7-E64C-49E7-9E77-D477CC05AEFD}" type="sibTrans" cxnId="{9F44BD39-D614-4B9F-B754-560448A6D5F2}">
      <dgm:prSet/>
      <dgm:spPr/>
      <dgm:t>
        <a:bodyPr/>
        <a:lstStyle/>
        <a:p>
          <a:pPr algn="ctr"/>
          <a:endParaRPr lang="en-US"/>
        </a:p>
      </dgm:t>
    </dgm:pt>
    <dgm:pt modelId="{F8761612-F49B-4060-81DA-51BF0B3F0E87}" type="pres">
      <dgm:prSet presAssocID="{62E3AA08-C6BE-4D52-B78E-C6913FA17E4C}" presName="cycle" presStyleCnt="0">
        <dgm:presLayoutVars>
          <dgm:dir/>
          <dgm:resizeHandles val="exact"/>
        </dgm:presLayoutVars>
      </dgm:prSet>
      <dgm:spPr/>
      <dgm:t>
        <a:bodyPr/>
        <a:lstStyle/>
        <a:p>
          <a:endParaRPr lang="en-US"/>
        </a:p>
      </dgm:t>
    </dgm:pt>
    <dgm:pt modelId="{0DFC2F1E-42CE-4EBB-94FA-7D5BA08ABCA8}" type="pres">
      <dgm:prSet presAssocID="{B66223B4-0B13-420E-A01E-0BA69EC63400}" presName="node" presStyleLbl="node1" presStyleIdx="0" presStyleCnt="6">
        <dgm:presLayoutVars>
          <dgm:bulletEnabled val="1"/>
        </dgm:presLayoutVars>
      </dgm:prSet>
      <dgm:spPr/>
      <dgm:t>
        <a:bodyPr/>
        <a:lstStyle/>
        <a:p>
          <a:endParaRPr lang="en-US"/>
        </a:p>
      </dgm:t>
    </dgm:pt>
    <dgm:pt modelId="{32BCB995-9175-4D83-9CF5-AC3405C89178}" type="pres">
      <dgm:prSet presAssocID="{9334F29E-1AA4-4DFF-8A4D-106DCB23628E}" presName="sibTrans" presStyleLbl="sibTrans2D1" presStyleIdx="0" presStyleCnt="6"/>
      <dgm:spPr/>
      <dgm:t>
        <a:bodyPr/>
        <a:lstStyle/>
        <a:p>
          <a:endParaRPr lang="en-US"/>
        </a:p>
      </dgm:t>
    </dgm:pt>
    <dgm:pt modelId="{37F51C81-B4B2-4E5C-87C4-9697C7F2DE6A}" type="pres">
      <dgm:prSet presAssocID="{9334F29E-1AA4-4DFF-8A4D-106DCB23628E}" presName="connectorText" presStyleLbl="sibTrans2D1" presStyleIdx="0" presStyleCnt="6"/>
      <dgm:spPr/>
      <dgm:t>
        <a:bodyPr/>
        <a:lstStyle/>
        <a:p>
          <a:endParaRPr lang="en-US"/>
        </a:p>
      </dgm:t>
    </dgm:pt>
    <dgm:pt modelId="{F9B2A83B-8442-4725-8368-A934AB6EE1ED}" type="pres">
      <dgm:prSet presAssocID="{71AE0152-F9F7-444C-A3CE-04176EBC1845}" presName="node" presStyleLbl="node1" presStyleIdx="1" presStyleCnt="6" custRadScaleRad="100383" custRadScaleInc="381">
        <dgm:presLayoutVars>
          <dgm:bulletEnabled val="1"/>
        </dgm:presLayoutVars>
      </dgm:prSet>
      <dgm:spPr/>
      <dgm:t>
        <a:bodyPr/>
        <a:lstStyle/>
        <a:p>
          <a:endParaRPr lang="en-US"/>
        </a:p>
      </dgm:t>
    </dgm:pt>
    <dgm:pt modelId="{77DF9039-D752-4B70-8235-7C072661A477}" type="pres">
      <dgm:prSet presAssocID="{A652B789-EC0F-42EC-A1F3-9D8E26E090DD}" presName="sibTrans" presStyleLbl="sibTrans2D1" presStyleIdx="1" presStyleCnt="6"/>
      <dgm:spPr/>
      <dgm:t>
        <a:bodyPr/>
        <a:lstStyle/>
        <a:p>
          <a:endParaRPr lang="en-US"/>
        </a:p>
      </dgm:t>
    </dgm:pt>
    <dgm:pt modelId="{3BD90D58-5E16-417F-A3D0-F88DF1DE62AC}" type="pres">
      <dgm:prSet presAssocID="{A652B789-EC0F-42EC-A1F3-9D8E26E090DD}" presName="connectorText" presStyleLbl="sibTrans2D1" presStyleIdx="1" presStyleCnt="6"/>
      <dgm:spPr/>
      <dgm:t>
        <a:bodyPr/>
        <a:lstStyle/>
        <a:p>
          <a:endParaRPr lang="en-US"/>
        </a:p>
      </dgm:t>
    </dgm:pt>
    <dgm:pt modelId="{62E08994-753F-4A76-9AF5-52446EF90EC5}" type="pres">
      <dgm:prSet presAssocID="{2063BDDC-DF6B-44B6-935D-79EF0FE56578}" presName="node" presStyleLbl="node1" presStyleIdx="2" presStyleCnt="6">
        <dgm:presLayoutVars>
          <dgm:bulletEnabled val="1"/>
        </dgm:presLayoutVars>
      </dgm:prSet>
      <dgm:spPr/>
      <dgm:t>
        <a:bodyPr/>
        <a:lstStyle/>
        <a:p>
          <a:endParaRPr lang="en-US"/>
        </a:p>
      </dgm:t>
    </dgm:pt>
    <dgm:pt modelId="{FF85A03D-4565-40B5-9945-2C254881D788}" type="pres">
      <dgm:prSet presAssocID="{A20D3C95-BD02-41CA-9294-2A7374AB8FF2}" presName="sibTrans" presStyleLbl="sibTrans2D1" presStyleIdx="2" presStyleCnt="6"/>
      <dgm:spPr/>
      <dgm:t>
        <a:bodyPr/>
        <a:lstStyle/>
        <a:p>
          <a:endParaRPr lang="en-US"/>
        </a:p>
      </dgm:t>
    </dgm:pt>
    <dgm:pt modelId="{D2841FED-C464-4C10-B507-DE38D92097F9}" type="pres">
      <dgm:prSet presAssocID="{A20D3C95-BD02-41CA-9294-2A7374AB8FF2}" presName="connectorText" presStyleLbl="sibTrans2D1" presStyleIdx="2" presStyleCnt="6"/>
      <dgm:spPr/>
      <dgm:t>
        <a:bodyPr/>
        <a:lstStyle/>
        <a:p>
          <a:endParaRPr lang="en-US"/>
        </a:p>
      </dgm:t>
    </dgm:pt>
    <dgm:pt modelId="{E97985FC-4E3B-45A7-86F7-4497FCBB6715}" type="pres">
      <dgm:prSet presAssocID="{982EC297-BF98-4C72-AF79-7BDBE1A844E7}" presName="node" presStyleLbl="node1" presStyleIdx="3" presStyleCnt="6">
        <dgm:presLayoutVars>
          <dgm:bulletEnabled val="1"/>
        </dgm:presLayoutVars>
      </dgm:prSet>
      <dgm:spPr/>
      <dgm:t>
        <a:bodyPr/>
        <a:lstStyle/>
        <a:p>
          <a:endParaRPr lang="en-US"/>
        </a:p>
      </dgm:t>
    </dgm:pt>
    <dgm:pt modelId="{88E19882-30D5-4E79-97F1-8A2EE86FEE24}" type="pres">
      <dgm:prSet presAssocID="{69FA20B7-E64C-49E7-9E77-D477CC05AEFD}" presName="sibTrans" presStyleLbl="sibTrans2D1" presStyleIdx="3" presStyleCnt="6"/>
      <dgm:spPr/>
      <dgm:t>
        <a:bodyPr/>
        <a:lstStyle/>
        <a:p>
          <a:endParaRPr lang="en-US"/>
        </a:p>
      </dgm:t>
    </dgm:pt>
    <dgm:pt modelId="{FCBB68A3-E490-4929-BB2B-2D95736132A9}" type="pres">
      <dgm:prSet presAssocID="{69FA20B7-E64C-49E7-9E77-D477CC05AEFD}" presName="connectorText" presStyleLbl="sibTrans2D1" presStyleIdx="3" presStyleCnt="6"/>
      <dgm:spPr/>
      <dgm:t>
        <a:bodyPr/>
        <a:lstStyle/>
        <a:p>
          <a:endParaRPr lang="en-US"/>
        </a:p>
      </dgm:t>
    </dgm:pt>
    <dgm:pt modelId="{7557FB50-1B86-43AE-9D75-EC846434AA0E}" type="pres">
      <dgm:prSet presAssocID="{67AEEF3F-7A19-4EE9-A01F-AD8F93107705}" presName="node" presStyleLbl="node1" presStyleIdx="4" presStyleCnt="6">
        <dgm:presLayoutVars>
          <dgm:bulletEnabled val="1"/>
        </dgm:presLayoutVars>
      </dgm:prSet>
      <dgm:spPr/>
      <dgm:t>
        <a:bodyPr/>
        <a:lstStyle/>
        <a:p>
          <a:endParaRPr lang="en-US"/>
        </a:p>
      </dgm:t>
    </dgm:pt>
    <dgm:pt modelId="{8B67E96C-4751-49EC-80DB-D9805726A0AC}" type="pres">
      <dgm:prSet presAssocID="{4E7F3288-EEBB-4F81-A6F0-C11F18C54975}" presName="sibTrans" presStyleLbl="sibTrans2D1" presStyleIdx="4" presStyleCnt="6"/>
      <dgm:spPr/>
      <dgm:t>
        <a:bodyPr/>
        <a:lstStyle/>
        <a:p>
          <a:endParaRPr lang="en-US"/>
        </a:p>
      </dgm:t>
    </dgm:pt>
    <dgm:pt modelId="{E0078384-7B7A-416F-9307-A5A8CFCA4F9D}" type="pres">
      <dgm:prSet presAssocID="{4E7F3288-EEBB-4F81-A6F0-C11F18C54975}" presName="connectorText" presStyleLbl="sibTrans2D1" presStyleIdx="4" presStyleCnt="6"/>
      <dgm:spPr/>
      <dgm:t>
        <a:bodyPr/>
        <a:lstStyle/>
        <a:p>
          <a:endParaRPr lang="en-US"/>
        </a:p>
      </dgm:t>
    </dgm:pt>
    <dgm:pt modelId="{42A69918-2179-4FE4-960B-A4D1A8FAD394}" type="pres">
      <dgm:prSet presAssocID="{7B63871D-5D94-4362-83AF-DBE6C55F4E50}" presName="node" presStyleLbl="node1" presStyleIdx="5" presStyleCnt="6">
        <dgm:presLayoutVars>
          <dgm:bulletEnabled val="1"/>
        </dgm:presLayoutVars>
      </dgm:prSet>
      <dgm:spPr/>
      <dgm:t>
        <a:bodyPr/>
        <a:lstStyle/>
        <a:p>
          <a:endParaRPr lang="en-US"/>
        </a:p>
      </dgm:t>
    </dgm:pt>
    <dgm:pt modelId="{A058DE5C-96E9-4CB7-9241-1C6FB9A13F24}" type="pres">
      <dgm:prSet presAssocID="{C729BC53-C461-4FA3-9BE0-6BC27EA0E746}" presName="sibTrans" presStyleLbl="sibTrans2D1" presStyleIdx="5" presStyleCnt="6"/>
      <dgm:spPr/>
      <dgm:t>
        <a:bodyPr/>
        <a:lstStyle/>
        <a:p>
          <a:endParaRPr lang="en-US"/>
        </a:p>
      </dgm:t>
    </dgm:pt>
    <dgm:pt modelId="{E987F098-2961-4005-97A9-DC11207F84F4}" type="pres">
      <dgm:prSet presAssocID="{C729BC53-C461-4FA3-9BE0-6BC27EA0E746}" presName="connectorText" presStyleLbl="sibTrans2D1" presStyleIdx="5" presStyleCnt="6"/>
      <dgm:spPr/>
      <dgm:t>
        <a:bodyPr/>
        <a:lstStyle/>
        <a:p>
          <a:endParaRPr lang="en-US"/>
        </a:p>
      </dgm:t>
    </dgm:pt>
  </dgm:ptLst>
  <dgm:cxnLst>
    <dgm:cxn modelId="{9F44BD39-D614-4B9F-B754-560448A6D5F2}" srcId="{62E3AA08-C6BE-4D52-B78E-C6913FA17E4C}" destId="{982EC297-BF98-4C72-AF79-7BDBE1A844E7}" srcOrd="3" destOrd="0" parTransId="{D278E9FF-F262-411B-9ECD-678026714AD2}" sibTransId="{69FA20B7-E64C-49E7-9E77-D477CC05AEFD}"/>
    <dgm:cxn modelId="{17E5F790-09AA-4484-B944-CC9E644F1E26}" type="presOf" srcId="{69FA20B7-E64C-49E7-9E77-D477CC05AEFD}" destId="{FCBB68A3-E490-4929-BB2B-2D95736132A9}" srcOrd="1" destOrd="0" presId="urn:microsoft.com/office/officeart/2005/8/layout/cycle2"/>
    <dgm:cxn modelId="{BA3AE35E-D328-4F60-B045-F3657D5C3421}" type="presOf" srcId="{A652B789-EC0F-42EC-A1F3-9D8E26E090DD}" destId="{3BD90D58-5E16-417F-A3D0-F88DF1DE62AC}" srcOrd="1" destOrd="0" presId="urn:microsoft.com/office/officeart/2005/8/layout/cycle2"/>
    <dgm:cxn modelId="{095DABA8-CBFE-4A06-AD5F-39D5974512FA}" srcId="{62E3AA08-C6BE-4D52-B78E-C6913FA17E4C}" destId="{67AEEF3F-7A19-4EE9-A01F-AD8F93107705}" srcOrd="4" destOrd="0" parTransId="{BFB688C5-D7A6-418E-8A9D-584DDE231869}" sibTransId="{4E7F3288-EEBB-4F81-A6F0-C11F18C54975}"/>
    <dgm:cxn modelId="{F228E435-CB5A-4A69-B5A7-A50733FA4943}" srcId="{62E3AA08-C6BE-4D52-B78E-C6913FA17E4C}" destId="{2063BDDC-DF6B-44B6-935D-79EF0FE56578}" srcOrd="2" destOrd="0" parTransId="{AC5285F8-A11D-4DA2-AA83-08ADBE1FA0A7}" sibTransId="{A20D3C95-BD02-41CA-9294-2A7374AB8FF2}"/>
    <dgm:cxn modelId="{B8B4F2C3-E497-4024-BE64-65E7943A7C5F}" type="presOf" srcId="{9334F29E-1AA4-4DFF-8A4D-106DCB23628E}" destId="{37F51C81-B4B2-4E5C-87C4-9697C7F2DE6A}" srcOrd="1" destOrd="0" presId="urn:microsoft.com/office/officeart/2005/8/layout/cycle2"/>
    <dgm:cxn modelId="{F79D6106-DD25-4E75-A82D-5C8D974BAB86}" type="presOf" srcId="{C729BC53-C461-4FA3-9BE0-6BC27EA0E746}" destId="{E987F098-2961-4005-97A9-DC11207F84F4}" srcOrd="1" destOrd="0" presId="urn:microsoft.com/office/officeart/2005/8/layout/cycle2"/>
    <dgm:cxn modelId="{C5C5C1E3-73B7-46E8-BB27-219D0CC2D65E}" srcId="{62E3AA08-C6BE-4D52-B78E-C6913FA17E4C}" destId="{B66223B4-0B13-420E-A01E-0BA69EC63400}" srcOrd="0" destOrd="0" parTransId="{62CE86FF-8271-454F-BFB8-AC10DC2461C2}" sibTransId="{9334F29E-1AA4-4DFF-8A4D-106DCB23628E}"/>
    <dgm:cxn modelId="{23F9C46D-1E1F-4734-A7D9-9A90D928853A}" type="presOf" srcId="{982EC297-BF98-4C72-AF79-7BDBE1A844E7}" destId="{E97985FC-4E3B-45A7-86F7-4497FCBB6715}" srcOrd="0" destOrd="0" presId="urn:microsoft.com/office/officeart/2005/8/layout/cycle2"/>
    <dgm:cxn modelId="{3F3905F7-3313-48AA-91F5-EA60B2A9FE77}" type="presOf" srcId="{4E7F3288-EEBB-4F81-A6F0-C11F18C54975}" destId="{E0078384-7B7A-416F-9307-A5A8CFCA4F9D}" srcOrd="1" destOrd="0" presId="urn:microsoft.com/office/officeart/2005/8/layout/cycle2"/>
    <dgm:cxn modelId="{32BE2D16-347F-420A-826A-DE1DB7056B67}" type="presOf" srcId="{A652B789-EC0F-42EC-A1F3-9D8E26E090DD}" destId="{77DF9039-D752-4B70-8235-7C072661A477}" srcOrd="0" destOrd="0" presId="urn:microsoft.com/office/officeart/2005/8/layout/cycle2"/>
    <dgm:cxn modelId="{BEDC1E36-0A62-47F9-9179-2D8CDD991116}" type="presOf" srcId="{A20D3C95-BD02-41CA-9294-2A7374AB8FF2}" destId="{FF85A03D-4565-40B5-9945-2C254881D788}" srcOrd="0" destOrd="0" presId="urn:microsoft.com/office/officeart/2005/8/layout/cycle2"/>
    <dgm:cxn modelId="{3F7D217C-E672-45E8-A0EF-F80121D1ADCB}" type="presOf" srcId="{71AE0152-F9F7-444C-A3CE-04176EBC1845}" destId="{F9B2A83B-8442-4725-8368-A934AB6EE1ED}" srcOrd="0" destOrd="0" presId="urn:microsoft.com/office/officeart/2005/8/layout/cycle2"/>
    <dgm:cxn modelId="{B1615517-A9AC-427A-BA15-9585EC43E829}" type="presOf" srcId="{2063BDDC-DF6B-44B6-935D-79EF0FE56578}" destId="{62E08994-753F-4A76-9AF5-52446EF90EC5}" srcOrd="0" destOrd="0" presId="urn:microsoft.com/office/officeart/2005/8/layout/cycle2"/>
    <dgm:cxn modelId="{6E602F9E-5A7D-4E63-9F07-1BC37A68B7A2}" type="presOf" srcId="{4E7F3288-EEBB-4F81-A6F0-C11F18C54975}" destId="{8B67E96C-4751-49EC-80DB-D9805726A0AC}" srcOrd="0" destOrd="0" presId="urn:microsoft.com/office/officeart/2005/8/layout/cycle2"/>
    <dgm:cxn modelId="{5541BB59-DEBA-4D05-B5D0-1E062544227E}" type="presOf" srcId="{A20D3C95-BD02-41CA-9294-2A7374AB8FF2}" destId="{D2841FED-C464-4C10-B507-DE38D92097F9}" srcOrd="1" destOrd="0" presId="urn:microsoft.com/office/officeart/2005/8/layout/cycle2"/>
    <dgm:cxn modelId="{7C1B005B-8AAE-4A2E-9671-FBC27A58D634}" srcId="{62E3AA08-C6BE-4D52-B78E-C6913FA17E4C}" destId="{71AE0152-F9F7-444C-A3CE-04176EBC1845}" srcOrd="1" destOrd="0" parTransId="{C64C30D0-804D-42BE-86E1-839BF1B1094A}" sibTransId="{A652B789-EC0F-42EC-A1F3-9D8E26E090DD}"/>
    <dgm:cxn modelId="{4E2CD435-1607-43C4-8BD4-40546C56637B}" srcId="{62E3AA08-C6BE-4D52-B78E-C6913FA17E4C}" destId="{7B63871D-5D94-4362-83AF-DBE6C55F4E50}" srcOrd="5" destOrd="0" parTransId="{87F9A419-2368-4964-8392-CFF3015E69F1}" sibTransId="{C729BC53-C461-4FA3-9BE0-6BC27EA0E746}"/>
    <dgm:cxn modelId="{144BC119-9DAF-4CEF-ABFC-945ED1FE3391}" type="presOf" srcId="{9334F29E-1AA4-4DFF-8A4D-106DCB23628E}" destId="{32BCB995-9175-4D83-9CF5-AC3405C89178}" srcOrd="0" destOrd="0" presId="urn:microsoft.com/office/officeart/2005/8/layout/cycle2"/>
    <dgm:cxn modelId="{487CEF8D-3D0C-4001-8146-F18A5728428C}" type="presOf" srcId="{67AEEF3F-7A19-4EE9-A01F-AD8F93107705}" destId="{7557FB50-1B86-43AE-9D75-EC846434AA0E}" srcOrd="0" destOrd="0" presId="urn:microsoft.com/office/officeart/2005/8/layout/cycle2"/>
    <dgm:cxn modelId="{CA1354E1-07C4-42B4-8345-C505EA4F45E2}" type="presOf" srcId="{62E3AA08-C6BE-4D52-B78E-C6913FA17E4C}" destId="{F8761612-F49B-4060-81DA-51BF0B3F0E87}" srcOrd="0" destOrd="0" presId="urn:microsoft.com/office/officeart/2005/8/layout/cycle2"/>
    <dgm:cxn modelId="{EA198818-0C82-4B26-8A0F-293176D3F737}" type="presOf" srcId="{C729BC53-C461-4FA3-9BE0-6BC27EA0E746}" destId="{A058DE5C-96E9-4CB7-9241-1C6FB9A13F24}" srcOrd="0" destOrd="0" presId="urn:microsoft.com/office/officeart/2005/8/layout/cycle2"/>
    <dgm:cxn modelId="{EB8A9F81-CE45-47F2-8E2B-5D47640E76DE}" type="presOf" srcId="{B66223B4-0B13-420E-A01E-0BA69EC63400}" destId="{0DFC2F1E-42CE-4EBB-94FA-7D5BA08ABCA8}" srcOrd="0" destOrd="0" presId="urn:microsoft.com/office/officeart/2005/8/layout/cycle2"/>
    <dgm:cxn modelId="{D079DF82-6CA5-438E-B806-11DE8319E087}" type="presOf" srcId="{69FA20B7-E64C-49E7-9E77-D477CC05AEFD}" destId="{88E19882-30D5-4E79-97F1-8A2EE86FEE24}" srcOrd="0" destOrd="0" presId="urn:microsoft.com/office/officeart/2005/8/layout/cycle2"/>
    <dgm:cxn modelId="{77E813AF-7BEB-40E8-9BE5-EA6E45D68CE2}" type="presOf" srcId="{7B63871D-5D94-4362-83AF-DBE6C55F4E50}" destId="{42A69918-2179-4FE4-960B-A4D1A8FAD394}" srcOrd="0" destOrd="0" presId="urn:microsoft.com/office/officeart/2005/8/layout/cycle2"/>
    <dgm:cxn modelId="{6BA13BAF-3D55-4252-B84B-ACBA8166343A}" type="presParOf" srcId="{F8761612-F49B-4060-81DA-51BF0B3F0E87}" destId="{0DFC2F1E-42CE-4EBB-94FA-7D5BA08ABCA8}" srcOrd="0" destOrd="0" presId="urn:microsoft.com/office/officeart/2005/8/layout/cycle2"/>
    <dgm:cxn modelId="{1DFA7AB3-C70A-429C-8A47-0783038A185F}" type="presParOf" srcId="{F8761612-F49B-4060-81DA-51BF0B3F0E87}" destId="{32BCB995-9175-4D83-9CF5-AC3405C89178}" srcOrd="1" destOrd="0" presId="urn:microsoft.com/office/officeart/2005/8/layout/cycle2"/>
    <dgm:cxn modelId="{DD66CDEF-760B-438D-8BE3-48362BDABB6D}" type="presParOf" srcId="{32BCB995-9175-4D83-9CF5-AC3405C89178}" destId="{37F51C81-B4B2-4E5C-87C4-9697C7F2DE6A}" srcOrd="0" destOrd="0" presId="urn:microsoft.com/office/officeart/2005/8/layout/cycle2"/>
    <dgm:cxn modelId="{B6911E5C-E358-4DCE-9972-182D83FE4EEA}" type="presParOf" srcId="{F8761612-F49B-4060-81DA-51BF0B3F0E87}" destId="{F9B2A83B-8442-4725-8368-A934AB6EE1ED}" srcOrd="2" destOrd="0" presId="urn:microsoft.com/office/officeart/2005/8/layout/cycle2"/>
    <dgm:cxn modelId="{B5CE57C8-7905-4D4E-9B4F-CE0BD74674AE}" type="presParOf" srcId="{F8761612-F49B-4060-81DA-51BF0B3F0E87}" destId="{77DF9039-D752-4B70-8235-7C072661A477}" srcOrd="3" destOrd="0" presId="urn:microsoft.com/office/officeart/2005/8/layout/cycle2"/>
    <dgm:cxn modelId="{DCADE2AC-3FE3-41BA-9C35-159FACCB0788}" type="presParOf" srcId="{77DF9039-D752-4B70-8235-7C072661A477}" destId="{3BD90D58-5E16-417F-A3D0-F88DF1DE62AC}" srcOrd="0" destOrd="0" presId="urn:microsoft.com/office/officeart/2005/8/layout/cycle2"/>
    <dgm:cxn modelId="{504927E0-7769-43AB-94BF-024292163B23}" type="presParOf" srcId="{F8761612-F49B-4060-81DA-51BF0B3F0E87}" destId="{62E08994-753F-4A76-9AF5-52446EF90EC5}" srcOrd="4" destOrd="0" presId="urn:microsoft.com/office/officeart/2005/8/layout/cycle2"/>
    <dgm:cxn modelId="{3710D2FF-BB38-456E-8236-56365A93FC9F}" type="presParOf" srcId="{F8761612-F49B-4060-81DA-51BF0B3F0E87}" destId="{FF85A03D-4565-40B5-9945-2C254881D788}" srcOrd="5" destOrd="0" presId="urn:microsoft.com/office/officeart/2005/8/layout/cycle2"/>
    <dgm:cxn modelId="{1193A64E-28C9-4F2A-B7BD-9E95D3A63675}" type="presParOf" srcId="{FF85A03D-4565-40B5-9945-2C254881D788}" destId="{D2841FED-C464-4C10-B507-DE38D92097F9}" srcOrd="0" destOrd="0" presId="urn:microsoft.com/office/officeart/2005/8/layout/cycle2"/>
    <dgm:cxn modelId="{8C5579DC-EE0F-4091-840F-99398BB08B29}" type="presParOf" srcId="{F8761612-F49B-4060-81DA-51BF0B3F0E87}" destId="{E97985FC-4E3B-45A7-86F7-4497FCBB6715}" srcOrd="6" destOrd="0" presId="urn:microsoft.com/office/officeart/2005/8/layout/cycle2"/>
    <dgm:cxn modelId="{8A8F906B-31B1-496B-A582-1178A7EBE9B8}" type="presParOf" srcId="{F8761612-F49B-4060-81DA-51BF0B3F0E87}" destId="{88E19882-30D5-4E79-97F1-8A2EE86FEE24}" srcOrd="7" destOrd="0" presId="urn:microsoft.com/office/officeart/2005/8/layout/cycle2"/>
    <dgm:cxn modelId="{514FC785-ADF3-497C-B465-5E4AE0CAD94D}" type="presParOf" srcId="{88E19882-30D5-4E79-97F1-8A2EE86FEE24}" destId="{FCBB68A3-E490-4929-BB2B-2D95736132A9}" srcOrd="0" destOrd="0" presId="urn:microsoft.com/office/officeart/2005/8/layout/cycle2"/>
    <dgm:cxn modelId="{A1A4B51D-F397-4047-B56E-C73A324ED315}" type="presParOf" srcId="{F8761612-F49B-4060-81DA-51BF0B3F0E87}" destId="{7557FB50-1B86-43AE-9D75-EC846434AA0E}" srcOrd="8" destOrd="0" presId="urn:microsoft.com/office/officeart/2005/8/layout/cycle2"/>
    <dgm:cxn modelId="{252A0EB9-5915-4F8F-969A-DECB0C950140}" type="presParOf" srcId="{F8761612-F49B-4060-81DA-51BF0B3F0E87}" destId="{8B67E96C-4751-49EC-80DB-D9805726A0AC}" srcOrd="9" destOrd="0" presId="urn:microsoft.com/office/officeart/2005/8/layout/cycle2"/>
    <dgm:cxn modelId="{16A8C1ED-1EAB-43D0-ADEF-C2E79C58C17F}" type="presParOf" srcId="{8B67E96C-4751-49EC-80DB-D9805726A0AC}" destId="{E0078384-7B7A-416F-9307-A5A8CFCA4F9D}" srcOrd="0" destOrd="0" presId="urn:microsoft.com/office/officeart/2005/8/layout/cycle2"/>
    <dgm:cxn modelId="{0CA0638F-FE38-4F0A-A7B8-F57394351639}" type="presParOf" srcId="{F8761612-F49B-4060-81DA-51BF0B3F0E87}" destId="{42A69918-2179-4FE4-960B-A4D1A8FAD394}" srcOrd="10" destOrd="0" presId="urn:microsoft.com/office/officeart/2005/8/layout/cycle2"/>
    <dgm:cxn modelId="{80E4C44B-21C8-4270-B401-3599C7275F3A}" type="presParOf" srcId="{F8761612-F49B-4060-81DA-51BF0B3F0E87}" destId="{A058DE5C-96E9-4CB7-9241-1C6FB9A13F24}" srcOrd="11" destOrd="0" presId="urn:microsoft.com/office/officeart/2005/8/layout/cycle2"/>
    <dgm:cxn modelId="{C8646886-914F-42A9-B365-0CC315E811FA}" type="presParOf" srcId="{A058DE5C-96E9-4CB7-9241-1C6FB9A13F24}" destId="{E987F098-2961-4005-97A9-DC11207F84F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C2F1E-42CE-4EBB-94FA-7D5BA08ABCA8}">
      <dsp:nvSpPr>
        <dsp:cNvPr id="0" name=""/>
        <dsp:cNvSpPr/>
      </dsp:nvSpPr>
      <dsp:spPr>
        <a:xfrm>
          <a:off x="3299113" y="558"/>
          <a:ext cx="1230955" cy="123095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a:t>President's Cabinet</a:t>
          </a:r>
        </a:p>
      </dsp:txBody>
      <dsp:txXfrm>
        <a:off x="3479382" y="180827"/>
        <a:ext cx="870417" cy="870417"/>
      </dsp:txXfrm>
    </dsp:sp>
    <dsp:sp modelId="{32BCB995-9175-4D83-9CF5-AC3405C89178}">
      <dsp:nvSpPr>
        <dsp:cNvPr id="0" name=""/>
        <dsp:cNvSpPr/>
      </dsp:nvSpPr>
      <dsp:spPr>
        <a:xfrm rot="1792074">
          <a:off x="4545456" y="865623"/>
          <a:ext cx="330911" cy="415447"/>
        </a:xfrm>
        <a:prstGeom prst="righ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552049" y="923993"/>
        <a:ext cx="231638" cy="249269"/>
      </dsp:txXfrm>
    </dsp:sp>
    <dsp:sp modelId="{F9B2A83B-8442-4725-8368-A934AB6EE1ED}">
      <dsp:nvSpPr>
        <dsp:cNvPr id="0" name=""/>
        <dsp:cNvSpPr/>
      </dsp:nvSpPr>
      <dsp:spPr>
        <a:xfrm>
          <a:off x="4907998" y="924509"/>
          <a:ext cx="1230955" cy="123095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a:t>Responsible</a:t>
          </a:r>
        </a:p>
        <a:p>
          <a:pPr lvl="0" algn="ctr" defTabSz="577850">
            <a:lnSpc>
              <a:spcPct val="90000"/>
            </a:lnSpc>
            <a:spcBef>
              <a:spcPct val="0"/>
            </a:spcBef>
            <a:spcAft>
              <a:spcPct val="35000"/>
            </a:spcAft>
          </a:pPr>
          <a:r>
            <a:rPr lang="en-US" sz="1300" b="1" kern="1200" dirty="0"/>
            <a:t>Area</a:t>
          </a:r>
        </a:p>
      </dsp:txBody>
      <dsp:txXfrm>
        <a:off x="5088267" y="1104778"/>
        <a:ext cx="870417" cy="870417"/>
      </dsp:txXfrm>
    </dsp:sp>
    <dsp:sp modelId="{77DF9039-D752-4B70-8235-7C072661A477}">
      <dsp:nvSpPr>
        <dsp:cNvPr id="0" name=""/>
        <dsp:cNvSpPr/>
      </dsp:nvSpPr>
      <dsp:spPr>
        <a:xfrm rot="5414836">
          <a:off x="5355767" y="2247443"/>
          <a:ext cx="327519" cy="415447"/>
        </a:xfrm>
        <a:prstGeom prst="righ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5405107" y="2281404"/>
        <a:ext cx="229263" cy="249269"/>
      </dsp:txXfrm>
    </dsp:sp>
    <dsp:sp modelId="{62E08994-753F-4A76-9AF5-52446EF90EC5}">
      <dsp:nvSpPr>
        <dsp:cNvPr id="0" name=""/>
        <dsp:cNvSpPr/>
      </dsp:nvSpPr>
      <dsp:spPr>
        <a:xfrm>
          <a:off x="4900019" y="2773408"/>
          <a:ext cx="1230955" cy="123095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a:t>Campus Community</a:t>
          </a:r>
        </a:p>
      </dsp:txBody>
      <dsp:txXfrm>
        <a:off x="5080288" y="2953677"/>
        <a:ext cx="870417" cy="870417"/>
      </dsp:txXfrm>
    </dsp:sp>
    <dsp:sp modelId="{FF85A03D-4565-40B5-9945-2C254881D788}">
      <dsp:nvSpPr>
        <dsp:cNvPr id="0" name=""/>
        <dsp:cNvSpPr/>
      </dsp:nvSpPr>
      <dsp:spPr>
        <a:xfrm rot="9000000">
          <a:off x="4559399" y="3638672"/>
          <a:ext cx="327334" cy="415447"/>
        </a:xfrm>
        <a:prstGeom prst="righ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4651021" y="3697211"/>
        <a:ext cx="229134" cy="249269"/>
      </dsp:txXfrm>
    </dsp:sp>
    <dsp:sp modelId="{E97985FC-4E3B-45A7-86F7-4497FCBB6715}">
      <dsp:nvSpPr>
        <dsp:cNvPr id="0" name=""/>
        <dsp:cNvSpPr/>
      </dsp:nvSpPr>
      <dsp:spPr>
        <a:xfrm>
          <a:off x="3299113" y="3697692"/>
          <a:ext cx="1230955" cy="123095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a:t>Vice Presidents Group</a:t>
          </a:r>
        </a:p>
      </dsp:txBody>
      <dsp:txXfrm>
        <a:off x="3479382" y="3877961"/>
        <a:ext cx="870417" cy="870417"/>
      </dsp:txXfrm>
    </dsp:sp>
    <dsp:sp modelId="{88E19882-30D5-4E79-97F1-8A2EE86FEE24}">
      <dsp:nvSpPr>
        <dsp:cNvPr id="0" name=""/>
        <dsp:cNvSpPr/>
      </dsp:nvSpPr>
      <dsp:spPr>
        <a:xfrm rot="12600000">
          <a:off x="2958493" y="3647936"/>
          <a:ext cx="327334" cy="415447"/>
        </a:xfrm>
        <a:prstGeom prst="righ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3050115" y="3755575"/>
        <a:ext cx="229134" cy="249269"/>
      </dsp:txXfrm>
    </dsp:sp>
    <dsp:sp modelId="{7557FB50-1B86-43AE-9D75-EC846434AA0E}">
      <dsp:nvSpPr>
        <dsp:cNvPr id="0" name=""/>
        <dsp:cNvSpPr/>
      </dsp:nvSpPr>
      <dsp:spPr>
        <a:xfrm>
          <a:off x="1698207" y="2773408"/>
          <a:ext cx="1230955" cy="123095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a:t>Strategy     Study Team</a:t>
          </a:r>
        </a:p>
      </dsp:txBody>
      <dsp:txXfrm>
        <a:off x="1878476" y="2953677"/>
        <a:ext cx="870417" cy="870417"/>
      </dsp:txXfrm>
    </dsp:sp>
    <dsp:sp modelId="{8B67E96C-4751-49EC-80DB-D9805726A0AC}">
      <dsp:nvSpPr>
        <dsp:cNvPr id="0" name=""/>
        <dsp:cNvSpPr/>
      </dsp:nvSpPr>
      <dsp:spPr>
        <a:xfrm rot="16200000">
          <a:off x="2150017" y="2266143"/>
          <a:ext cx="327334" cy="415447"/>
        </a:xfrm>
        <a:prstGeom prst="righ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199117" y="2398332"/>
        <a:ext cx="229134" cy="249269"/>
      </dsp:txXfrm>
    </dsp:sp>
    <dsp:sp modelId="{42A69918-2179-4FE4-960B-A4D1A8FAD394}">
      <dsp:nvSpPr>
        <dsp:cNvPr id="0" name=""/>
        <dsp:cNvSpPr/>
      </dsp:nvSpPr>
      <dsp:spPr>
        <a:xfrm>
          <a:off x="1698207" y="924841"/>
          <a:ext cx="1230955" cy="1230955"/>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a:t>Vice Presidents Group w/a Strategy Specific Review Team</a:t>
          </a:r>
        </a:p>
      </dsp:txBody>
      <dsp:txXfrm>
        <a:off x="1878476" y="1105110"/>
        <a:ext cx="870417" cy="870417"/>
      </dsp:txXfrm>
    </dsp:sp>
    <dsp:sp modelId="{A058DE5C-96E9-4CB7-9241-1C6FB9A13F24}">
      <dsp:nvSpPr>
        <dsp:cNvPr id="0" name=""/>
        <dsp:cNvSpPr/>
      </dsp:nvSpPr>
      <dsp:spPr>
        <a:xfrm rot="19800000">
          <a:off x="2942447" y="875085"/>
          <a:ext cx="327334" cy="415447"/>
        </a:xfrm>
        <a:prstGeom prst="rightArrow">
          <a:avLst>
            <a:gd name="adj1" fmla="val 60000"/>
            <a:gd name="adj2" fmla="val 50000"/>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949025" y="982724"/>
        <a:ext cx="229134" cy="24926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5" tIns="45713" rIns="91425" bIns="45713"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5" tIns="45713" rIns="91425" bIns="45713" rtlCol="0"/>
          <a:lstStyle>
            <a:lvl1pPr algn="r">
              <a:defRPr sz="1200"/>
            </a:lvl1pPr>
          </a:lstStyle>
          <a:p>
            <a:fld id="{3A49CC66-13AA-4896-935F-5C75225062DF}" type="datetimeFigureOut">
              <a:rPr lang="en-US" smtClean="0"/>
              <a:t>7/12/2016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25" tIns="45713" rIns="91425"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25" tIns="45713" rIns="91425" bIns="45713" rtlCol="0" anchor="b"/>
          <a:lstStyle>
            <a:lvl1pPr algn="r">
              <a:defRPr sz="1200"/>
            </a:lvl1pPr>
          </a:lstStyle>
          <a:p>
            <a:fld id="{F48E38EC-582F-4D97-9D0C-A843A190B1C2}" type="slidenum">
              <a:rPr lang="en-US" smtClean="0"/>
              <a:t>‹#›</a:t>
            </a:fld>
            <a:endParaRPr lang="en-US"/>
          </a:p>
        </p:txBody>
      </p:sp>
    </p:spTree>
    <p:extLst>
      <p:ext uri="{BB962C8B-B14F-4D97-AF65-F5344CB8AC3E}">
        <p14:creationId xmlns:p14="http://schemas.microsoft.com/office/powerpoint/2010/main" val="5534219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B5A7FB4-F332-4884-9D38-213AF3AAA4E6}" type="datetimeFigureOut">
              <a:rPr lang="en-US" smtClean="0"/>
              <a:t>7/12/2016</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098D97E-87EC-4300-B7EA-8F32348933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5A7FB4-F332-4884-9D38-213AF3AAA4E6}"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D97E-87EC-4300-B7EA-8F32348933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5A7FB4-F332-4884-9D38-213AF3AAA4E6}"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D97E-87EC-4300-B7EA-8F32348933C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38B9DC-99BF-4A04-9110-A092318A7EA7}" type="datetimeFigureOut">
              <a:rPr lang="en-US">
                <a:solidFill>
                  <a:prstClr val="black">
                    <a:tint val="75000"/>
                  </a:prstClr>
                </a:solidFill>
              </a:rPr>
              <a:pPr/>
              <a:t>7/12/2016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F559-6A9B-41A2-B3F8-524F7D6D980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013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8B9DC-99BF-4A04-9110-A092318A7EA7}" type="datetimeFigureOut">
              <a:rPr lang="en-US">
                <a:solidFill>
                  <a:prstClr val="black">
                    <a:tint val="75000"/>
                  </a:prstClr>
                </a:solidFill>
              </a:rPr>
              <a:pPr/>
              <a:t>7/12/2016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F559-6A9B-41A2-B3F8-524F7D6D980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30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38B9DC-99BF-4A04-9110-A092318A7EA7}" type="datetimeFigureOut">
              <a:rPr lang="en-US">
                <a:solidFill>
                  <a:prstClr val="black">
                    <a:tint val="75000"/>
                  </a:prstClr>
                </a:solidFill>
              </a:rPr>
              <a:pPr/>
              <a:t>7/12/2016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F559-6A9B-41A2-B3F8-524F7D6D980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31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38B9DC-99BF-4A04-9110-A092318A7EA7}" type="datetimeFigureOut">
              <a:rPr lang="en-US">
                <a:solidFill>
                  <a:prstClr val="black">
                    <a:tint val="75000"/>
                  </a:prstClr>
                </a:solidFill>
              </a:rPr>
              <a:pPr/>
              <a:t>7/12/2016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F559-6A9B-41A2-B3F8-524F7D6D980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695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38B9DC-99BF-4A04-9110-A092318A7EA7}" type="datetimeFigureOut">
              <a:rPr lang="en-US">
                <a:solidFill>
                  <a:prstClr val="black">
                    <a:tint val="75000"/>
                  </a:prstClr>
                </a:solidFill>
              </a:rPr>
              <a:pPr/>
              <a:t>7/12/2016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4BF559-6A9B-41A2-B3F8-524F7D6D980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59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38B9DC-99BF-4A04-9110-A092318A7EA7}" type="datetimeFigureOut">
              <a:rPr lang="en-US">
                <a:solidFill>
                  <a:prstClr val="black">
                    <a:tint val="75000"/>
                  </a:prstClr>
                </a:solidFill>
              </a:rPr>
              <a:pPr/>
              <a:t>7/12/2016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4BF559-6A9B-41A2-B3F8-524F7D6D980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0573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8B9DC-99BF-4A04-9110-A092318A7EA7}" type="datetimeFigureOut">
              <a:rPr lang="en-US">
                <a:solidFill>
                  <a:prstClr val="black">
                    <a:tint val="75000"/>
                  </a:prstClr>
                </a:solidFill>
              </a:rPr>
              <a:pPr/>
              <a:t>7/12/2016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4BF559-6A9B-41A2-B3F8-524F7D6D980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148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8B9DC-99BF-4A04-9110-A092318A7EA7}" type="datetimeFigureOut">
              <a:rPr lang="en-US">
                <a:solidFill>
                  <a:prstClr val="black">
                    <a:tint val="75000"/>
                  </a:prstClr>
                </a:solidFill>
              </a:rPr>
              <a:pPr/>
              <a:t>7/12/2016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F559-6A9B-41A2-B3F8-524F7D6D980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934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B5A7FB4-F332-4884-9D38-213AF3AAA4E6}" type="datetimeFigureOut">
              <a:rPr lang="en-US" smtClean="0"/>
              <a:t>7/12/2016</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098D97E-87EC-4300-B7EA-8F32348933C6}"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8B9DC-99BF-4A04-9110-A092318A7EA7}" type="datetimeFigureOut">
              <a:rPr lang="en-US">
                <a:solidFill>
                  <a:prstClr val="black">
                    <a:tint val="75000"/>
                  </a:prstClr>
                </a:solidFill>
              </a:rPr>
              <a:pPr/>
              <a:t>7/12/2016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4BF559-6A9B-41A2-B3F8-524F7D6D980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6802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8B9DC-99BF-4A04-9110-A092318A7EA7}" type="datetimeFigureOut">
              <a:rPr lang="en-US">
                <a:solidFill>
                  <a:prstClr val="black">
                    <a:tint val="75000"/>
                  </a:prstClr>
                </a:solidFill>
              </a:rPr>
              <a:pPr/>
              <a:t>7/12/2016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F559-6A9B-41A2-B3F8-524F7D6D980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298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8B9DC-99BF-4A04-9110-A092318A7EA7}" type="datetimeFigureOut">
              <a:rPr lang="en-US">
                <a:solidFill>
                  <a:prstClr val="black">
                    <a:tint val="75000"/>
                  </a:prstClr>
                </a:solidFill>
              </a:rPr>
              <a:pPr/>
              <a:t>7/12/2016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4BF559-6A9B-41A2-B3F8-524F7D6D980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828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srgbClr val="200041"/>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B5A7FB4-F332-4884-9D38-213AF3AAA4E6}" type="datetimeFigureOut">
              <a:rPr lang="en-US" smtClean="0">
                <a:solidFill>
                  <a:srgbClr val="FFFFFF">
                    <a:shade val="75000"/>
                  </a:srgbClr>
                </a:solidFill>
              </a:rPr>
              <a:pPr/>
              <a:t>7/12/2016</a:t>
            </a:fld>
            <a:endParaRPr lang="en-US">
              <a:solidFill>
                <a:srgbClr val="FFFFFF">
                  <a:shade val="75000"/>
                </a:srgbClr>
              </a:solidFill>
            </a:endParaRPr>
          </a:p>
        </p:txBody>
      </p:sp>
      <p:sp>
        <p:nvSpPr>
          <p:cNvPr id="2" name="Footer Placeholder 1"/>
          <p:cNvSpPr>
            <a:spLocks noGrp="1"/>
          </p:cNvSpPr>
          <p:nvPr>
            <p:ph type="ftr" sz="quarter" idx="11"/>
          </p:nvPr>
        </p:nvSpPr>
        <p:spPr/>
        <p:txBody>
          <a:bodyPr/>
          <a:lstStyle/>
          <a:p>
            <a:endParaRPr lang="en-US">
              <a:solidFill>
                <a:srgbClr val="FFFFFF">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D098D97E-87EC-4300-B7EA-8F32348933C6}" type="slidenum">
              <a:rPr lang="en-US" smtClean="0">
                <a:solidFill>
                  <a:srgbClr val="FFFFFF">
                    <a:shade val="75000"/>
                  </a:srgbClr>
                </a:solidFill>
              </a:rPr>
              <a:pPr/>
              <a:t>‹#›</a:t>
            </a:fld>
            <a:endParaRPr lang="en-US">
              <a:solidFill>
                <a:srgbClr val="FFFFFF">
                  <a:shade val="75000"/>
                </a:srgbClr>
              </a:solidFill>
            </a:endParaRPr>
          </a:p>
        </p:txBody>
      </p:sp>
    </p:spTree>
    <p:extLst>
      <p:ext uri="{BB962C8B-B14F-4D97-AF65-F5344CB8AC3E}">
        <p14:creationId xmlns:p14="http://schemas.microsoft.com/office/powerpoint/2010/main" val="989651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B5A7FB4-F332-4884-9D38-213AF3AAA4E6}" type="datetimeFigureOut">
              <a:rPr lang="en-US" smtClean="0">
                <a:solidFill>
                  <a:srgbClr val="FFFFFF">
                    <a:shade val="75000"/>
                  </a:srgbClr>
                </a:solidFill>
              </a:rPr>
              <a:pPr/>
              <a:t>7/12/2016</a:t>
            </a:fld>
            <a:endParaRPr lang="en-US">
              <a:solidFill>
                <a:srgbClr val="FFFFFF">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FFFFF">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D098D97E-87EC-4300-B7EA-8F32348933C6}" type="slidenum">
              <a:rPr lang="en-US" smtClean="0">
                <a:solidFill>
                  <a:srgbClr val="FFFFFF">
                    <a:shade val="75000"/>
                  </a:srgbClr>
                </a:solidFill>
              </a:rPr>
              <a:pPr/>
              <a:t>‹#›</a:t>
            </a:fld>
            <a:endParaRPr lang="en-US">
              <a:solidFill>
                <a:srgbClr val="FFFFFF">
                  <a:shade val="75000"/>
                </a:srgbClr>
              </a:solidFill>
            </a:endParaRPr>
          </a:p>
        </p:txBody>
      </p:sp>
    </p:spTree>
    <p:extLst>
      <p:ext uri="{BB962C8B-B14F-4D97-AF65-F5344CB8AC3E}">
        <p14:creationId xmlns:p14="http://schemas.microsoft.com/office/powerpoint/2010/main" val="3016581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B5A7FB4-F332-4884-9D38-213AF3AAA4E6}" type="datetimeFigureOut">
              <a:rPr lang="en-US" smtClean="0">
                <a:solidFill>
                  <a:srgbClr val="FFFFFF">
                    <a:shade val="75000"/>
                  </a:srgbClr>
                </a:solidFill>
              </a:rPr>
              <a:pPr/>
              <a:t>7/12/2016</a:t>
            </a:fld>
            <a:endParaRPr lang="en-US">
              <a:solidFill>
                <a:srgbClr val="FFFFFF">
                  <a:shade val="75000"/>
                </a:srgbClr>
              </a:solidFill>
            </a:endParaRPr>
          </a:p>
        </p:txBody>
      </p:sp>
      <p:sp>
        <p:nvSpPr>
          <p:cNvPr id="11" name="Footer Placeholder 10"/>
          <p:cNvSpPr>
            <a:spLocks noGrp="1"/>
          </p:cNvSpPr>
          <p:nvPr>
            <p:ph type="ftr" sz="quarter" idx="11"/>
          </p:nvPr>
        </p:nvSpPr>
        <p:spPr/>
        <p:txBody>
          <a:bodyPr/>
          <a:lstStyle/>
          <a:p>
            <a:endParaRPr lang="en-US">
              <a:solidFill>
                <a:srgbClr val="FFFFFF">
                  <a:shade val="75000"/>
                </a:srgbClr>
              </a:solidFill>
            </a:endParaRPr>
          </a:p>
        </p:txBody>
      </p:sp>
      <p:sp>
        <p:nvSpPr>
          <p:cNvPr id="16" name="Slide Number Placeholder 15"/>
          <p:cNvSpPr>
            <a:spLocks noGrp="1"/>
          </p:cNvSpPr>
          <p:nvPr>
            <p:ph type="sldNum" sz="quarter" idx="12"/>
          </p:nvPr>
        </p:nvSpPr>
        <p:spPr/>
        <p:txBody>
          <a:bodyPr/>
          <a:lstStyle/>
          <a:p>
            <a:fld id="{D098D97E-87EC-4300-B7EA-8F32348933C6}" type="slidenum">
              <a:rPr lang="en-US" smtClean="0">
                <a:solidFill>
                  <a:srgbClr val="FFFFFF">
                    <a:shade val="75000"/>
                  </a:srgbClr>
                </a:solidFill>
              </a:rPr>
              <a:pPr/>
              <a:t>‹#›</a:t>
            </a:fld>
            <a:endParaRPr lang="en-US">
              <a:solidFill>
                <a:srgbClr val="FFFFFF">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16535316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B5A7FB4-F332-4884-9D38-213AF3AAA4E6}" type="datetimeFigureOut">
              <a:rPr lang="en-US" smtClean="0">
                <a:solidFill>
                  <a:srgbClr val="FFFFFF">
                    <a:shade val="75000"/>
                  </a:srgbClr>
                </a:solidFill>
              </a:rPr>
              <a:pPr/>
              <a:t>7/12/2016</a:t>
            </a:fld>
            <a:endParaRPr lang="en-US">
              <a:solidFill>
                <a:srgbClr val="FFFFFF">
                  <a:shade val="75000"/>
                </a:srgbClr>
              </a:solidFill>
            </a:endParaRPr>
          </a:p>
        </p:txBody>
      </p:sp>
      <p:sp>
        <p:nvSpPr>
          <p:cNvPr id="10" name="Footer Placeholder 9"/>
          <p:cNvSpPr>
            <a:spLocks noGrp="1"/>
          </p:cNvSpPr>
          <p:nvPr>
            <p:ph type="ftr" sz="quarter" idx="11"/>
          </p:nvPr>
        </p:nvSpPr>
        <p:spPr/>
        <p:txBody>
          <a:bodyPr/>
          <a:lstStyle/>
          <a:p>
            <a:endParaRPr lang="en-US">
              <a:solidFill>
                <a:srgbClr val="FFFFFF">
                  <a:shade val="75000"/>
                </a:srgbClr>
              </a:solidFill>
            </a:endParaRPr>
          </a:p>
        </p:txBody>
      </p:sp>
      <p:sp>
        <p:nvSpPr>
          <p:cNvPr id="31" name="Slide Number Placeholder 30"/>
          <p:cNvSpPr>
            <a:spLocks noGrp="1"/>
          </p:cNvSpPr>
          <p:nvPr>
            <p:ph type="sldNum" sz="quarter" idx="12"/>
          </p:nvPr>
        </p:nvSpPr>
        <p:spPr/>
        <p:txBody>
          <a:bodyPr/>
          <a:lstStyle/>
          <a:p>
            <a:fld id="{D098D97E-87EC-4300-B7EA-8F32348933C6}" type="slidenum">
              <a:rPr lang="en-US" smtClean="0">
                <a:solidFill>
                  <a:srgbClr val="FFFFFF">
                    <a:shade val="75000"/>
                  </a:srgbClr>
                </a:solidFill>
              </a:rPr>
              <a:pPr/>
              <a:t>‹#›</a:t>
            </a:fld>
            <a:endParaRPr lang="en-US">
              <a:solidFill>
                <a:srgbClr val="FFFFFF">
                  <a:shade val="75000"/>
                </a:srgbClr>
              </a:solidFill>
            </a:endParaRPr>
          </a:p>
        </p:txBody>
      </p:sp>
    </p:spTree>
    <p:extLst>
      <p:ext uri="{BB962C8B-B14F-4D97-AF65-F5344CB8AC3E}">
        <p14:creationId xmlns:p14="http://schemas.microsoft.com/office/powerpoint/2010/main" val="3141568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B5A7FB4-F332-4884-9D38-213AF3AAA4E6}" type="datetimeFigureOut">
              <a:rPr lang="en-US" smtClean="0">
                <a:solidFill>
                  <a:srgbClr val="FFFFFF">
                    <a:shade val="75000"/>
                  </a:srgbClr>
                </a:solidFill>
              </a:rPr>
              <a:pPr/>
              <a:t>7/12/2016</a:t>
            </a:fld>
            <a:endParaRPr lang="en-US">
              <a:solidFill>
                <a:srgbClr val="FFFFFF">
                  <a:shade val="75000"/>
                </a:srgbClr>
              </a:solidFill>
            </a:endParaRPr>
          </a:p>
        </p:txBody>
      </p:sp>
      <p:sp>
        <p:nvSpPr>
          <p:cNvPr id="6" name="Footer Placeholder 5"/>
          <p:cNvSpPr>
            <a:spLocks noGrp="1"/>
          </p:cNvSpPr>
          <p:nvPr>
            <p:ph type="ftr" sz="quarter" idx="11"/>
          </p:nvPr>
        </p:nvSpPr>
        <p:spPr/>
        <p:txBody>
          <a:bodyPr/>
          <a:lstStyle/>
          <a:p>
            <a:endParaRPr lang="en-US">
              <a:solidFill>
                <a:srgbClr val="FFFFFF">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D098D97E-87EC-4300-B7EA-8F32348933C6}" type="slidenum">
              <a:rPr lang="en-US" smtClean="0">
                <a:solidFill>
                  <a:srgbClr val="FFFFFF">
                    <a:shade val="75000"/>
                  </a:srgbClr>
                </a:solidFill>
              </a:rPr>
              <a:pPr/>
              <a:t>‹#›</a:t>
            </a:fld>
            <a:endParaRPr lang="en-US">
              <a:solidFill>
                <a:srgbClr val="FFFFFF">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srgbClr val="200041"/>
              </a:solidFill>
            </a:endParaRPr>
          </a:p>
        </p:txBody>
      </p:sp>
    </p:spTree>
    <p:extLst>
      <p:ext uri="{BB962C8B-B14F-4D97-AF65-F5344CB8AC3E}">
        <p14:creationId xmlns:p14="http://schemas.microsoft.com/office/powerpoint/2010/main" val="42790484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B5A7FB4-F332-4884-9D38-213AF3AAA4E6}" type="datetimeFigureOut">
              <a:rPr lang="en-US" smtClean="0">
                <a:solidFill>
                  <a:srgbClr val="FFFFFF">
                    <a:shade val="75000"/>
                  </a:srgbClr>
                </a:solidFill>
              </a:rPr>
              <a:pPr/>
              <a:t>7/12/2016</a:t>
            </a:fld>
            <a:endParaRPr lang="en-US">
              <a:solidFill>
                <a:srgbClr val="FFFFFF">
                  <a:shade val="75000"/>
                </a:srgbClr>
              </a:solidFill>
            </a:endParaRPr>
          </a:p>
        </p:txBody>
      </p:sp>
      <p:sp>
        <p:nvSpPr>
          <p:cNvPr id="21" name="Footer Placeholder 20"/>
          <p:cNvSpPr>
            <a:spLocks noGrp="1"/>
          </p:cNvSpPr>
          <p:nvPr>
            <p:ph type="ftr" sz="quarter" idx="11"/>
          </p:nvPr>
        </p:nvSpPr>
        <p:spPr/>
        <p:txBody>
          <a:bodyPr/>
          <a:lstStyle/>
          <a:p>
            <a:endParaRPr lang="en-US">
              <a:solidFill>
                <a:srgbClr val="FFFFFF">
                  <a:shade val="75000"/>
                </a:srgbClr>
              </a:solidFill>
            </a:endParaRPr>
          </a:p>
        </p:txBody>
      </p:sp>
      <p:sp>
        <p:nvSpPr>
          <p:cNvPr id="6" name="Slide Number Placeholder 5"/>
          <p:cNvSpPr>
            <a:spLocks noGrp="1"/>
          </p:cNvSpPr>
          <p:nvPr>
            <p:ph type="sldNum" sz="quarter" idx="12"/>
          </p:nvPr>
        </p:nvSpPr>
        <p:spPr/>
        <p:txBody>
          <a:bodyPr/>
          <a:lstStyle/>
          <a:p>
            <a:fld id="{D098D97E-87EC-4300-B7EA-8F32348933C6}" type="slidenum">
              <a:rPr lang="en-US" smtClean="0">
                <a:solidFill>
                  <a:srgbClr val="FFFFFF">
                    <a:shade val="75000"/>
                  </a:srgbClr>
                </a:solidFill>
              </a:rPr>
              <a:pPr/>
              <a:t>‹#›</a:t>
            </a:fld>
            <a:endParaRPr lang="en-US">
              <a:solidFill>
                <a:srgbClr val="FFFFFF">
                  <a:shade val="75000"/>
                </a:srgbClr>
              </a:solidFill>
            </a:endParaRPr>
          </a:p>
        </p:txBody>
      </p:sp>
    </p:spTree>
    <p:extLst>
      <p:ext uri="{BB962C8B-B14F-4D97-AF65-F5344CB8AC3E}">
        <p14:creationId xmlns:p14="http://schemas.microsoft.com/office/powerpoint/2010/main" val="2412224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5A7FB4-F332-4884-9D38-213AF3AAA4E6}" type="datetimeFigureOut">
              <a:rPr lang="en-US" smtClean="0">
                <a:solidFill>
                  <a:srgbClr val="FFFFFF">
                    <a:shade val="75000"/>
                  </a:srgbClr>
                </a:solidFill>
              </a:rPr>
              <a:pPr/>
              <a:t>7/12/2016</a:t>
            </a:fld>
            <a:endParaRPr lang="en-US">
              <a:solidFill>
                <a:srgbClr val="FFFFFF">
                  <a:shade val="75000"/>
                </a:srgbClr>
              </a:solidFill>
            </a:endParaRPr>
          </a:p>
        </p:txBody>
      </p:sp>
      <p:sp>
        <p:nvSpPr>
          <p:cNvPr id="24" name="Footer Placeholder 23"/>
          <p:cNvSpPr>
            <a:spLocks noGrp="1"/>
          </p:cNvSpPr>
          <p:nvPr>
            <p:ph type="ftr" sz="quarter" idx="11"/>
          </p:nvPr>
        </p:nvSpPr>
        <p:spPr/>
        <p:txBody>
          <a:bodyPr/>
          <a:lstStyle/>
          <a:p>
            <a:endParaRPr lang="en-US">
              <a:solidFill>
                <a:srgbClr val="FFFFFF">
                  <a:shade val="75000"/>
                </a:srgbClr>
              </a:solidFill>
            </a:endParaRPr>
          </a:p>
        </p:txBody>
      </p:sp>
      <p:sp>
        <p:nvSpPr>
          <p:cNvPr id="7" name="Slide Number Placeholder 6"/>
          <p:cNvSpPr>
            <a:spLocks noGrp="1"/>
          </p:cNvSpPr>
          <p:nvPr>
            <p:ph type="sldNum" sz="quarter" idx="12"/>
          </p:nvPr>
        </p:nvSpPr>
        <p:spPr/>
        <p:txBody>
          <a:bodyPr/>
          <a:lstStyle/>
          <a:p>
            <a:fld id="{D098D97E-87EC-4300-B7EA-8F32348933C6}" type="slidenum">
              <a:rPr lang="en-US" smtClean="0">
                <a:solidFill>
                  <a:srgbClr val="FFFFFF">
                    <a:shade val="75000"/>
                  </a:srgbClr>
                </a:solidFill>
              </a:rPr>
              <a:pPr/>
              <a:t>‹#›</a:t>
            </a:fld>
            <a:endParaRPr lang="en-US">
              <a:solidFill>
                <a:srgbClr val="FFFFFF">
                  <a:shade val="75000"/>
                </a:srgbClr>
              </a:solidFill>
            </a:endParaRPr>
          </a:p>
        </p:txBody>
      </p:sp>
    </p:spTree>
    <p:extLst>
      <p:ext uri="{BB962C8B-B14F-4D97-AF65-F5344CB8AC3E}">
        <p14:creationId xmlns:p14="http://schemas.microsoft.com/office/powerpoint/2010/main" val="3499239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B5A7FB4-F332-4884-9D38-213AF3AAA4E6}" type="datetimeFigureOut">
              <a:rPr lang="en-US" smtClean="0"/>
              <a:t>7/12/2016</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098D97E-87EC-4300-B7EA-8F32348933C6}"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srgbClr val="200041"/>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B5A7FB4-F332-4884-9D38-213AF3AAA4E6}" type="datetimeFigureOut">
              <a:rPr lang="en-US" smtClean="0">
                <a:solidFill>
                  <a:srgbClr val="FFFFFF">
                    <a:shade val="75000"/>
                  </a:srgbClr>
                </a:solidFill>
              </a:rPr>
              <a:pPr/>
              <a:t>7/12/2016</a:t>
            </a:fld>
            <a:endParaRPr lang="en-US">
              <a:solidFill>
                <a:srgbClr val="FFFFFF">
                  <a:shade val="75000"/>
                </a:srgbClr>
              </a:solidFill>
            </a:endParaRPr>
          </a:p>
        </p:txBody>
      </p:sp>
      <p:sp>
        <p:nvSpPr>
          <p:cNvPr id="29" name="Footer Placeholder 28"/>
          <p:cNvSpPr>
            <a:spLocks noGrp="1"/>
          </p:cNvSpPr>
          <p:nvPr>
            <p:ph type="ftr" sz="quarter" idx="11"/>
          </p:nvPr>
        </p:nvSpPr>
        <p:spPr/>
        <p:txBody>
          <a:bodyPr/>
          <a:lstStyle/>
          <a:p>
            <a:endParaRPr lang="en-US">
              <a:solidFill>
                <a:srgbClr val="FFFFFF">
                  <a:shade val="75000"/>
                </a:srgbClr>
              </a:solidFill>
            </a:endParaRPr>
          </a:p>
        </p:txBody>
      </p:sp>
      <p:sp>
        <p:nvSpPr>
          <p:cNvPr id="7" name="Slide Number Placeholder 6"/>
          <p:cNvSpPr>
            <a:spLocks noGrp="1"/>
          </p:cNvSpPr>
          <p:nvPr>
            <p:ph type="sldNum" sz="quarter" idx="12"/>
          </p:nvPr>
        </p:nvSpPr>
        <p:spPr/>
        <p:txBody>
          <a:bodyPr/>
          <a:lstStyle/>
          <a:p>
            <a:fld id="{D098D97E-87EC-4300-B7EA-8F32348933C6}" type="slidenum">
              <a:rPr lang="en-US" smtClean="0">
                <a:solidFill>
                  <a:srgbClr val="FFFFFF">
                    <a:shade val="75000"/>
                  </a:srgbClr>
                </a:solidFill>
              </a:rPr>
              <a:pPr/>
              <a:t>‹#›</a:t>
            </a:fld>
            <a:endParaRPr lang="en-US">
              <a:solidFill>
                <a:srgbClr val="FFFFFF">
                  <a:shade val="75000"/>
                </a:srgbClr>
              </a:solidFill>
            </a:endParaRPr>
          </a:p>
        </p:txBody>
      </p:sp>
    </p:spTree>
    <p:extLst>
      <p:ext uri="{BB962C8B-B14F-4D97-AF65-F5344CB8AC3E}">
        <p14:creationId xmlns:p14="http://schemas.microsoft.com/office/powerpoint/2010/main" val="1535138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B5A7FB4-F332-4884-9D38-213AF3AAA4E6}" type="datetimeFigureOut">
              <a:rPr lang="en-US" smtClean="0">
                <a:solidFill>
                  <a:srgbClr val="FFFFFF">
                    <a:shade val="75000"/>
                  </a:srgbClr>
                </a:solidFill>
              </a:rPr>
              <a:pPr/>
              <a:t>7/12/2016</a:t>
            </a:fld>
            <a:endParaRPr lang="en-US">
              <a:solidFill>
                <a:srgbClr val="FFFFFF">
                  <a:shade val="75000"/>
                </a:srgbClr>
              </a:solidFill>
            </a:endParaRPr>
          </a:p>
        </p:txBody>
      </p:sp>
      <p:sp>
        <p:nvSpPr>
          <p:cNvPr id="5" name="Footer Placeholder 4"/>
          <p:cNvSpPr>
            <a:spLocks noGrp="1"/>
          </p:cNvSpPr>
          <p:nvPr>
            <p:ph type="ftr" sz="quarter" idx="11"/>
          </p:nvPr>
        </p:nvSpPr>
        <p:spPr/>
        <p:txBody>
          <a:bodyPr/>
          <a:lstStyle/>
          <a:p>
            <a:endParaRPr lang="en-US">
              <a:solidFill>
                <a:srgbClr val="FFFFFF">
                  <a:shade val="75000"/>
                </a:srgbClr>
              </a:solidFill>
            </a:endParaRPr>
          </a:p>
        </p:txBody>
      </p:sp>
      <p:sp>
        <p:nvSpPr>
          <p:cNvPr id="31" name="Slide Number Placeholder 30"/>
          <p:cNvSpPr>
            <a:spLocks noGrp="1"/>
          </p:cNvSpPr>
          <p:nvPr>
            <p:ph type="sldNum" sz="quarter" idx="12"/>
          </p:nvPr>
        </p:nvSpPr>
        <p:spPr/>
        <p:txBody>
          <a:bodyPr/>
          <a:lstStyle/>
          <a:p>
            <a:fld id="{D098D97E-87EC-4300-B7EA-8F32348933C6}" type="slidenum">
              <a:rPr lang="en-US" smtClean="0">
                <a:solidFill>
                  <a:srgbClr val="FFFFFF">
                    <a:shade val="75000"/>
                  </a:srgbClr>
                </a:solidFill>
              </a:rPr>
              <a:pPr/>
              <a:t>‹#›</a:t>
            </a:fld>
            <a:endParaRPr lang="en-US">
              <a:solidFill>
                <a:srgbClr val="FFFFFF">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024635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5A7FB4-F332-4884-9D38-213AF3AAA4E6}" type="datetimeFigureOut">
              <a:rPr lang="en-US" smtClean="0">
                <a:solidFill>
                  <a:srgbClr val="FFFFFF">
                    <a:shade val="75000"/>
                  </a:srgbClr>
                </a:solidFill>
              </a:rPr>
              <a:pPr/>
              <a:t>7/12/2016</a:t>
            </a:fld>
            <a:endParaRPr lang="en-US">
              <a:solidFill>
                <a:srgbClr val="FFFFFF">
                  <a:shade val="75000"/>
                </a:srgbClr>
              </a:solidFill>
            </a:endParaRPr>
          </a:p>
        </p:txBody>
      </p:sp>
      <p:sp>
        <p:nvSpPr>
          <p:cNvPr id="5" name="Footer Placeholder 4"/>
          <p:cNvSpPr>
            <a:spLocks noGrp="1"/>
          </p:cNvSpPr>
          <p:nvPr>
            <p:ph type="ftr" sz="quarter" idx="11"/>
          </p:nvPr>
        </p:nvSpPr>
        <p:spPr/>
        <p:txBody>
          <a:bodyPr/>
          <a:lstStyle/>
          <a:p>
            <a:endParaRPr lang="en-US">
              <a:solidFill>
                <a:srgbClr val="FFFFFF">
                  <a:shade val="75000"/>
                </a:srgbClr>
              </a:solidFill>
            </a:endParaRPr>
          </a:p>
        </p:txBody>
      </p:sp>
      <p:sp>
        <p:nvSpPr>
          <p:cNvPr id="6" name="Slide Number Placeholder 5"/>
          <p:cNvSpPr>
            <a:spLocks noGrp="1"/>
          </p:cNvSpPr>
          <p:nvPr>
            <p:ph type="sldNum" sz="quarter" idx="12"/>
          </p:nvPr>
        </p:nvSpPr>
        <p:spPr/>
        <p:txBody>
          <a:bodyPr/>
          <a:lstStyle/>
          <a:p>
            <a:fld id="{D098D97E-87EC-4300-B7EA-8F32348933C6}" type="slidenum">
              <a:rPr lang="en-US" smtClean="0">
                <a:solidFill>
                  <a:srgbClr val="FFFFFF">
                    <a:shade val="75000"/>
                  </a:srgbClr>
                </a:solidFill>
              </a:rPr>
              <a:pPr/>
              <a:t>‹#›</a:t>
            </a:fld>
            <a:endParaRPr lang="en-US">
              <a:solidFill>
                <a:srgbClr val="FFFFFF">
                  <a:shade val="75000"/>
                </a:srgbClr>
              </a:solidFill>
            </a:endParaRPr>
          </a:p>
        </p:txBody>
      </p:sp>
    </p:spTree>
    <p:extLst>
      <p:ext uri="{BB962C8B-B14F-4D97-AF65-F5344CB8AC3E}">
        <p14:creationId xmlns:p14="http://schemas.microsoft.com/office/powerpoint/2010/main" val="31606659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5A7FB4-F332-4884-9D38-213AF3AAA4E6}" type="datetimeFigureOut">
              <a:rPr lang="en-US" smtClean="0">
                <a:solidFill>
                  <a:srgbClr val="FFFFFF">
                    <a:shade val="75000"/>
                  </a:srgbClr>
                </a:solidFill>
              </a:rPr>
              <a:pPr/>
              <a:t>7/12/2016</a:t>
            </a:fld>
            <a:endParaRPr lang="en-US">
              <a:solidFill>
                <a:srgbClr val="FFFFFF">
                  <a:shade val="75000"/>
                </a:srgbClr>
              </a:solidFill>
            </a:endParaRPr>
          </a:p>
        </p:txBody>
      </p:sp>
      <p:sp>
        <p:nvSpPr>
          <p:cNvPr id="5" name="Footer Placeholder 4"/>
          <p:cNvSpPr>
            <a:spLocks noGrp="1"/>
          </p:cNvSpPr>
          <p:nvPr>
            <p:ph type="ftr" sz="quarter" idx="11"/>
          </p:nvPr>
        </p:nvSpPr>
        <p:spPr/>
        <p:txBody>
          <a:bodyPr/>
          <a:lstStyle/>
          <a:p>
            <a:endParaRPr lang="en-US">
              <a:solidFill>
                <a:srgbClr val="FFFFFF">
                  <a:shade val="75000"/>
                </a:srgbClr>
              </a:solidFill>
            </a:endParaRPr>
          </a:p>
        </p:txBody>
      </p:sp>
      <p:sp>
        <p:nvSpPr>
          <p:cNvPr id="6" name="Slide Number Placeholder 5"/>
          <p:cNvSpPr>
            <a:spLocks noGrp="1"/>
          </p:cNvSpPr>
          <p:nvPr>
            <p:ph type="sldNum" sz="quarter" idx="12"/>
          </p:nvPr>
        </p:nvSpPr>
        <p:spPr/>
        <p:txBody>
          <a:bodyPr/>
          <a:lstStyle/>
          <a:p>
            <a:fld id="{D098D97E-87EC-4300-B7EA-8F32348933C6}" type="slidenum">
              <a:rPr lang="en-US" smtClean="0">
                <a:solidFill>
                  <a:srgbClr val="FFFFFF">
                    <a:shade val="75000"/>
                  </a:srgbClr>
                </a:solidFill>
              </a:rPr>
              <a:pPr/>
              <a:t>‹#›</a:t>
            </a:fld>
            <a:endParaRPr lang="en-US">
              <a:solidFill>
                <a:srgbClr val="FFFFFF">
                  <a:shade val="75000"/>
                </a:srgbClr>
              </a:solidFill>
            </a:endParaRPr>
          </a:p>
        </p:txBody>
      </p:sp>
    </p:spTree>
    <p:extLst>
      <p:ext uri="{BB962C8B-B14F-4D97-AF65-F5344CB8AC3E}">
        <p14:creationId xmlns:p14="http://schemas.microsoft.com/office/powerpoint/2010/main" val="271203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B5A7FB4-F332-4884-9D38-213AF3AAA4E6}" type="datetimeFigureOut">
              <a:rPr lang="en-US" smtClean="0"/>
              <a:t>7/12/2016</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098D97E-87EC-4300-B7EA-8F32348933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B5A7FB4-F332-4884-9D38-213AF3AAA4E6}" type="datetimeFigureOut">
              <a:rPr lang="en-US" smtClean="0"/>
              <a:t>7/12/2016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098D97E-87EC-4300-B7EA-8F32348933C6}"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B5A7FB4-F332-4884-9D38-213AF3AAA4E6}" type="datetimeFigureOut">
              <a:rPr lang="en-US" smtClean="0"/>
              <a:t>7/12/2016</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98D97E-87EC-4300-B7EA-8F32348933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B5A7FB4-F332-4884-9D38-213AF3AAA4E6}" type="datetimeFigureOut">
              <a:rPr lang="en-US" smtClean="0"/>
              <a:t>7/12/2016</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8D97E-87EC-4300-B7EA-8F32348933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B5A7FB4-F332-4884-9D38-213AF3AAA4E6}" type="datetimeFigureOut">
              <a:rPr lang="en-US" smtClean="0"/>
              <a:t>7/12/2016</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98D97E-87EC-4300-B7EA-8F32348933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B5A7FB4-F332-4884-9D38-213AF3AAA4E6}" type="datetimeFigureOut">
              <a:rPr lang="en-US" smtClean="0"/>
              <a:t>7/12/2016</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098D97E-87EC-4300-B7EA-8F32348933C6}"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5A7FB4-F332-4884-9D38-213AF3AAA4E6}" type="datetimeFigureOut">
              <a:rPr lang="en-US" smtClean="0"/>
              <a:t>7/12/2016</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98D97E-87EC-4300-B7EA-8F32348933C6}"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8B9DC-99BF-4A04-9110-A092318A7EA7}" type="datetimeFigureOut">
              <a:rPr lang="en-US" smtClean="0">
                <a:solidFill>
                  <a:prstClr val="black">
                    <a:tint val="75000"/>
                  </a:prstClr>
                </a:solidFill>
              </a:rPr>
              <a:pPr/>
              <a:t>7/12/2016</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BF559-6A9B-41A2-B3F8-524F7D6D9809}"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29871732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srgbClr val="200041"/>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5A7FB4-F332-4884-9D38-213AF3AAA4E6}" type="datetimeFigureOut">
              <a:rPr lang="en-US" smtClean="0">
                <a:solidFill>
                  <a:srgbClr val="FFFFFF">
                    <a:shade val="75000"/>
                  </a:srgbClr>
                </a:solidFill>
              </a:rPr>
              <a:pPr/>
              <a:t>7/12/2016</a:t>
            </a:fld>
            <a:endParaRPr lang="en-US">
              <a:solidFill>
                <a:srgbClr val="FFFFFF">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FFFFF">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098D97E-87EC-4300-B7EA-8F32348933C6}" type="slidenum">
              <a:rPr lang="en-US" smtClean="0">
                <a:solidFill>
                  <a:srgbClr val="FFFFFF">
                    <a:shade val="75000"/>
                  </a:srgbClr>
                </a:solidFill>
              </a:rPr>
              <a:pPr/>
              <a:t>‹#›</a:t>
            </a:fld>
            <a:endParaRPr lang="en-US">
              <a:solidFill>
                <a:srgbClr val="FFFFFF">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srgbClr val="200041"/>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srgbClr val="200041"/>
              </a:solidFill>
            </a:endParaRPr>
          </a:p>
        </p:txBody>
      </p:sp>
    </p:spTree>
    <p:extLst>
      <p:ext uri="{BB962C8B-B14F-4D97-AF65-F5344CB8AC3E}">
        <p14:creationId xmlns:p14="http://schemas.microsoft.com/office/powerpoint/2010/main" val="21500719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fasu.interviewstream.com/link/?7OPb5W7owRMf" TargetMode="External"/><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896224678"/>
              </p:ext>
            </p:extLst>
          </p:nvPr>
        </p:nvGraphicFramePr>
        <p:xfrm>
          <a:off x="657408" y="1669482"/>
          <a:ext cx="7829182" cy="4929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2519" y="3192463"/>
            <a:ext cx="1858963" cy="17653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62125" y="359179"/>
            <a:ext cx="5619750" cy="438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5410200" y="6064202"/>
            <a:ext cx="2734945" cy="52451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a:effectLst/>
                <a:ea typeface="Calibri" panose="020F0502020204030204" pitchFamily="34" charset="0"/>
                <a:cs typeface="Times New Roman" panose="02020603050405020304" pitchFamily="18" charset="0"/>
              </a:rPr>
              <a:t>Strategy Proposals Reviewed; Study Teams Impaneled for Those Advanced</a:t>
            </a:r>
            <a:endParaRPr lang="en-US" sz="1100">
              <a:effectLst/>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533399" y="4470716"/>
            <a:ext cx="1462405" cy="118427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dirty="0">
                <a:effectLst/>
                <a:ea typeface="Calibri" panose="020F0502020204030204" pitchFamily="34" charset="0"/>
                <a:cs typeface="Times New Roman" panose="02020603050405020304" pitchFamily="18" charset="0"/>
              </a:rPr>
              <a:t>Strategy Studied; Input Sought; Recommendations and Action Plans Developed </a:t>
            </a:r>
            <a:endParaRPr lang="en-US" sz="1100" dirty="0">
              <a:effectLst/>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5392553" y="1734297"/>
            <a:ext cx="1819910" cy="29400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rot="0" vert="horz" wrap="square" lIns="91440" tIns="45720" rIns="91440" bIns="45720" anchor="t" anchorCtr="0">
            <a:noAutofit/>
          </a:bodyPr>
          <a:lstStyle/>
          <a:p>
            <a:pPr marL="0" marR="0">
              <a:lnSpc>
                <a:spcPct val="115000"/>
              </a:lnSpc>
              <a:spcBef>
                <a:spcPts val="0"/>
              </a:spcBef>
              <a:spcAft>
                <a:spcPts val="1000"/>
              </a:spcAft>
            </a:pPr>
            <a:r>
              <a:rPr lang="en-US" sz="1200" b="1">
                <a:effectLst/>
                <a:ea typeface="Calibri" panose="020F0502020204030204" pitchFamily="34" charset="0"/>
                <a:cs typeface="Times New Roman" panose="02020603050405020304" pitchFamily="18" charset="0"/>
              </a:rPr>
              <a:t>Decide, Resource, Direct</a:t>
            </a:r>
            <a:endParaRPr lang="en-US" sz="1100">
              <a:effectLst/>
              <a:ea typeface="Calibri" panose="020F0502020204030204" pitchFamily="34" charset="0"/>
              <a:cs typeface="Times New Roman" panose="02020603050405020304" pitchFamily="18" charset="0"/>
            </a:endParaRPr>
          </a:p>
        </p:txBody>
      </p:sp>
      <p:sp>
        <p:nvSpPr>
          <p:cNvPr id="9" name="Text Box 2"/>
          <p:cNvSpPr txBox="1">
            <a:spLocks noChangeArrowheads="1"/>
          </p:cNvSpPr>
          <p:nvPr/>
        </p:nvSpPr>
        <p:spPr bwMode="auto">
          <a:xfrm>
            <a:off x="7010400" y="2926398"/>
            <a:ext cx="1375410" cy="53213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dirty="0">
                <a:effectLst/>
                <a:ea typeface="Calibri" panose="020F0502020204030204" pitchFamily="34" charset="0"/>
                <a:cs typeface="Times New Roman" panose="02020603050405020304" pitchFamily="18" charset="0"/>
              </a:rPr>
              <a:t>Implement and Measure Evidence</a:t>
            </a:r>
            <a:endParaRPr lang="en-US" sz="1100" dirty="0">
              <a:effectLst/>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5943600" y="3866433"/>
            <a:ext cx="492760" cy="46863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1" name="Text Box 2"/>
          <p:cNvSpPr txBox="1">
            <a:spLocks noChangeArrowheads="1"/>
          </p:cNvSpPr>
          <p:nvPr/>
        </p:nvSpPr>
        <p:spPr bwMode="auto">
          <a:xfrm>
            <a:off x="533400" y="2758487"/>
            <a:ext cx="1462405" cy="906145"/>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a:effectLst/>
                <a:ea typeface="Calibri" panose="020F0502020204030204" pitchFamily="34" charset="0"/>
                <a:cs typeface="Times New Roman" panose="02020603050405020304" pitchFamily="18" charset="0"/>
              </a:rPr>
              <a:t>Strategy Team’s Recommendations and Action Plans Reviewed</a:t>
            </a:r>
            <a:endParaRPr lang="en-US" sz="1100">
              <a:effectLst/>
              <a:ea typeface="Calibri" panose="020F0502020204030204" pitchFamily="34" charset="0"/>
              <a:cs typeface="Times New Roman" panose="02020603050405020304" pitchFamily="18" charset="0"/>
            </a:endParaRPr>
          </a:p>
        </p:txBody>
      </p:sp>
      <p:sp>
        <p:nvSpPr>
          <p:cNvPr id="12" name="Text Box 2"/>
          <p:cNvSpPr txBox="1">
            <a:spLocks noChangeArrowheads="1"/>
          </p:cNvSpPr>
          <p:nvPr/>
        </p:nvSpPr>
        <p:spPr bwMode="auto">
          <a:xfrm>
            <a:off x="7010400" y="4800599"/>
            <a:ext cx="1080770" cy="52451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a:effectLst/>
                <a:ea typeface="Calibri" panose="020F0502020204030204" pitchFamily="34" charset="0"/>
                <a:cs typeface="Times New Roman" panose="02020603050405020304" pitchFamily="18" charset="0"/>
              </a:rPr>
              <a:t>Strategies Proposed</a:t>
            </a:r>
            <a:endParaRPr lang="en-US" sz="1100">
              <a:effectLst/>
              <a:ea typeface="Calibri" panose="020F0502020204030204" pitchFamily="34" charset="0"/>
              <a:cs typeface="Times New Roman" panose="02020603050405020304" pitchFamily="18" charset="0"/>
            </a:endParaRPr>
          </a:p>
        </p:txBody>
      </p:sp>
      <p:sp>
        <p:nvSpPr>
          <p:cNvPr id="13" name="Text Box 2"/>
          <p:cNvSpPr txBox="1">
            <a:spLocks noChangeArrowheads="1"/>
          </p:cNvSpPr>
          <p:nvPr/>
        </p:nvSpPr>
        <p:spPr bwMode="auto">
          <a:xfrm>
            <a:off x="594995" y="1606979"/>
            <a:ext cx="1462405" cy="548640"/>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rot="0" vert="horz" wrap="square" lIns="91440" tIns="45720" rIns="91440" bIns="45720" anchor="t" anchorCtr="0">
            <a:noAutofit/>
          </a:bodyPr>
          <a:lstStyle/>
          <a:p>
            <a:pPr marL="0" marR="0" algn="ctr">
              <a:lnSpc>
                <a:spcPct val="115000"/>
              </a:lnSpc>
              <a:spcBef>
                <a:spcPts val="0"/>
              </a:spcBef>
              <a:spcAft>
                <a:spcPts val="1000"/>
              </a:spcAft>
            </a:pPr>
            <a:r>
              <a:rPr lang="en-US" sz="1200" b="1">
                <a:effectLst/>
                <a:ea typeface="Calibri" panose="020F0502020204030204" pitchFamily="34" charset="0"/>
                <a:cs typeface="Times New Roman" panose="02020603050405020304" pitchFamily="18" charset="0"/>
              </a:rPr>
              <a:t>Campus Community Update</a:t>
            </a:r>
            <a:endParaRPr lang="en-US" sz="1100">
              <a:effectLst/>
              <a:ea typeface="Calibri" panose="020F0502020204030204" pitchFamily="34" charset="0"/>
              <a:cs typeface="Times New Roman" panose="02020603050405020304" pitchFamily="18" charset="0"/>
            </a:endParaRPr>
          </a:p>
        </p:txBody>
      </p:sp>
      <p:sp>
        <p:nvSpPr>
          <p:cNvPr id="14" name="Up Arrow 13"/>
          <p:cNvSpPr/>
          <p:nvPr/>
        </p:nvSpPr>
        <p:spPr>
          <a:xfrm rot="19162225">
            <a:off x="2152218" y="2164247"/>
            <a:ext cx="396875" cy="43815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1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14"/>
          <p:cNvSpPr>
            <a:spLocks noChangeArrowheads="1"/>
          </p:cNvSpPr>
          <p:nvPr/>
        </p:nvSpPr>
        <p:spPr bwMode="auto">
          <a:xfrm>
            <a:off x="705492" y="946335"/>
            <a:ext cx="77330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Black" panose="020B0A04020102020204" pitchFamily="34" charset="0"/>
                <a:ea typeface="Calibri" panose="020F0502020204030204" pitchFamily="34" charset="0"/>
                <a:cs typeface="Times New Roman" panose="02020603050405020304" pitchFamily="18" charset="0"/>
              </a:rPr>
              <a:t>Strategy Identification, Study, Decision and Implementation</a:t>
            </a:r>
            <a:endParaRPr kumimoji="0" lang="en-US" sz="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30507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399"/>
            <a:ext cx="4419600" cy="663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549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04800"/>
            <a:ext cx="3454838" cy="49162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5562600"/>
            <a:ext cx="8686800" cy="923330"/>
          </a:xfrm>
          <a:prstGeom prst="rect">
            <a:avLst/>
          </a:prstGeom>
          <a:noFill/>
        </p:spPr>
        <p:txBody>
          <a:bodyPr wrap="square" rtlCol="0">
            <a:spAutoFit/>
          </a:bodyPr>
          <a:lstStyle/>
          <a:p>
            <a:pPr algn="ctr"/>
            <a:r>
              <a:rPr lang="en-US" dirty="0" smtClean="0"/>
              <a:t>In the 60x30 TX plan, the </a:t>
            </a:r>
            <a:r>
              <a:rPr lang="en-US" dirty="0"/>
              <a:t>THECB wrote, “Students, however, are not always aware of the value of these skills or able to articulate them to employers</a:t>
            </a:r>
            <a:r>
              <a:rPr lang="en-US" dirty="0" smtClean="0"/>
              <a:t>.” This is the basis of this program. </a:t>
            </a:r>
            <a:endParaRPr lang="en-US" dirty="0"/>
          </a:p>
        </p:txBody>
      </p:sp>
    </p:spTree>
    <p:extLst>
      <p:ext uri="{BB962C8B-B14F-4D97-AF65-F5344CB8AC3E}">
        <p14:creationId xmlns:p14="http://schemas.microsoft.com/office/powerpoint/2010/main" val="6958675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534400" cy="838200"/>
          </a:xfrm>
        </p:spPr>
        <p:txBody>
          <a:bodyPr>
            <a:normAutofit/>
          </a:bodyPr>
          <a:lstStyle/>
          <a:p>
            <a:r>
              <a:rPr lang="en-US" sz="2800" dirty="0" smtClean="0">
                <a:solidFill>
                  <a:schemeClr val="tx1"/>
                </a:solidFill>
              </a:rPr>
              <a:t>Strategy 2: increase connections</a:t>
            </a:r>
            <a:endParaRPr lang="en-US" sz="2800" dirty="0">
              <a:solidFill>
                <a:schemeClr val="tx1"/>
              </a:solidFill>
            </a:endParaRPr>
          </a:p>
        </p:txBody>
      </p:sp>
      <p:sp>
        <p:nvSpPr>
          <p:cNvPr id="3" name="Content Placeholder 2"/>
          <p:cNvSpPr>
            <a:spLocks noGrp="1"/>
          </p:cNvSpPr>
          <p:nvPr>
            <p:ph idx="1"/>
          </p:nvPr>
        </p:nvSpPr>
        <p:spPr>
          <a:xfrm>
            <a:off x="609600" y="2743200"/>
            <a:ext cx="8382000" cy="3870325"/>
          </a:xfrm>
        </p:spPr>
        <p:txBody>
          <a:bodyPr>
            <a:normAutofit fontScale="62500" lnSpcReduction="20000"/>
          </a:bodyPr>
          <a:lstStyle/>
          <a:p>
            <a:r>
              <a:rPr lang="en-US" b="1" dirty="0" smtClean="0">
                <a:solidFill>
                  <a:schemeClr val="tx1"/>
                </a:solidFill>
              </a:rPr>
              <a:t>Action Step 1: </a:t>
            </a:r>
            <a:r>
              <a:rPr lang="en-US" dirty="0">
                <a:solidFill>
                  <a:schemeClr val="tx1"/>
                </a:solidFill>
              </a:rPr>
              <a:t>Connect each college to </a:t>
            </a:r>
            <a:r>
              <a:rPr lang="en-US" dirty="0" smtClean="0">
                <a:solidFill>
                  <a:schemeClr val="tx1"/>
                </a:solidFill>
              </a:rPr>
              <a:t>Career </a:t>
            </a:r>
            <a:r>
              <a:rPr lang="en-US" dirty="0">
                <a:solidFill>
                  <a:schemeClr val="tx1"/>
                </a:solidFill>
              </a:rPr>
              <a:t>S</a:t>
            </a:r>
            <a:r>
              <a:rPr lang="en-US" dirty="0" smtClean="0">
                <a:solidFill>
                  <a:schemeClr val="tx1"/>
                </a:solidFill>
              </a:rPr>
              <a:t>ervices </a:t>
            </a:r>
            <a:r>
              <a:rPr lang="en-US" dirty="0">
                <a:solidFill>
                  <a:schemeClr val="tx1"/>
                </a:solidFill>
              </a:rPr>
              <a:t>through a dedicated career services employee assigned to that college. These employees would develop discipline-specific expertise, hold regular events in the college to which they are assigned and interface with college leadership about ways to improve our services to their specific students. </a:t>
            </a:r>
            <a:endParaRPr lang="en-US" dirty="0" smtClean="0">
              <a:solidFill>
                <a:schemeClr val="tx1"/>
              </a:solidFill>
            </a:endParaRPr>
          </a:p>
          <a:p>
            <a:endParaRPr lang="en-US" b="1" dirty="0">
              <a:solidFill>
                <a:schemeClr val="tx1"/>
              </a:solidFill>
            </a:endParaRPr>
          </a:p>
          <a:p>
            <a:pPr lvl="0"/>
            <a:r>
              <a:rPr lang="en-US" b="1" dirty="0" smtClean="0">
                <a:solidFill>
                  <a:schemeClr val="tx1"/>
                </a:solidFill>
              </a:rPr>
              <a:t>Action Step 2: </a:t>
            </a:r>
            <a:r>
              <a:rPr lang="en-US" dirty="0" smtClean="0">
                <a:solidFill>
                  <a:schemeClr val="tx1"/>
                </a:solidFill>
              </a:rPr>
              <a:t>Create a “Faculty Career Fellows” program where faculty could be selected, given course releases and help to coordinate career initiatives within the college. </a:t>
            </a:r>
          </a:p>
          <a:p>
            <a:pPr lvl="0"/>
            <a:endParaRPr lang="en-US" dirty="0">
              <a:solidFill>
                <a:schemeClr val="tx1"/>
              </a:solidFill>
            </a:endParaRPr>
          </a:p>
          <a:p>
            <a:pPr lvl="0"/>
            <a:r>
              <a:rPr lang="en-US" b="1" dirty="0" smtClean="0">
                <a:solidFill>
                  <a:schemeClr val="tx1"/>
                </a:solidFill>
              </a:rPr>
              <a:t>Action Step 3: </a:t>
            </a:r>
            <a:r>
              <a:rPr lang="en-US" dirty="0">
                <a:solidFill>
                  <a:schemeClr val="tx1"/>
                </a:solidFill>
              </a:rPr>
              <a:t>Increase the visibility of internships and practical experiences by marketing </a:t>
            </a:r>
            <a:r>
              <a:rPr lang="en-US" dirty="0" smtClean="0">
                <a:solidFill>
                  <a:schemeClr val="tx1"/>
                </a:solidFill>
              </a:rPr>
              <a:t>Jobs4Jacks </a:t>
            </a:r>
            <a:r>
              <a:rPr lang="en-US" dirty="0">
                <a:solidFill>
                  <a:schemeClr val="tx1"/>
                </a:solidFill>
              </a:rPr>
              <a:t>to </a:t>
            </a:r>
            <a:r>
              <a:rPr lang="en-US" dirty="0" smtClean="0">
                <a:solidFill>
                  <a:schemeClr val="tx1"/>
                </a:solidFill>
              </a:rPr>
              <a:t>students, employers </a:t>
            </a:r>
            <a:r>
              <a:rPr lang="en-US" dirty="0">
                <a:solidFill>
                  <a:schemeClr val="tx1"/>
                </a:solidFill>
              </a:rPr>
              <a:t>and academic programs.</a:t>
            </a:r>
          </a:p>
          <a:p>
            <a:endParaRPr lang="en-US" dirty="0"/>
          </a:p>
        </p:txBody>
      </p:sp>
      <p:sp>
        <p:nvSpPr>
          <p:cNvPr id="7" name="Rectangle 6"/>
          <p:cNvSpPr/>
          <p:nvPr/>
        </p:nvSpPr>
        <p:spPr>
          <a:xfrm>
            <a:off x="685800" y="1219200"/>
            <a:ext cx="8458200" cy="1338828"/>
          </a:xfrm>
          <a:prstGeom prst="rect">
            <a:avLst/>
          </a:prstGeom>
          <a:solidFill>
            <a:schemeClr val="accent3">
              <a:lumMod val="75000"/>
            </a:schemeClr>
          </a:solidFill>
        </p:spPr>
        <p:txBody>
          <a:bodyPr wrap="square">
            <a:spAutoFit/>
          </a:bodyPr>
          <a:lstStyle/>
          <a:p>
            <a:r>
              <a:rPr lang="en-US" sz="2700" u="sng" dirty="0" smtClean="0">
                <a:solidFill>
                  <a:schemeClr val="bg1"/>
                </a:solidFill>
              </a:rPr>
              <a:t>Rationale </a:t>
            </a:r>
            <a:r>
              <a:rPr lang="en-US" sz="2700" dirty="0" smtClean="0">
                <a:solidFill>
                  <a:schemeClr val="bg1"/>
                </a:solidFill>
              </a:rPr>
              <a:t>: Effective career </a:t>
            </a:r>
            <a:r>
              <a:rPr lang="en-US" sz="2700" dirty="0">
                <a:solidFill>
                  <a:schemeClr val="bg1"/>
                </a:solidFill>
              </a:rPr>
              <a:t>d</a:t>
            </a:r>
            <a:r>
              <a:rPr lang="en-US" sz="2700" dirty="0" smtClean="0">
                <a:solidFill>
                  <a:schemeClr val="bg1"/>
                </a:solidFill>
              </a:rPr>
              <a:t>evelopment requires coordination between academic affairs, student affairs and the local community. </a:t>
            </a:r>
            <a:endParaRPr lang="en-US" sz="2700" u="sng" dirty="0">
              <a:solidFill>
                <a:schemeClr val="bg1"/>
              </a:solidFill>
            </a:endParaRPr>
          </a:p>
        </p:txBody>
      </p:sp>
    </p:spTree>
    <p:extLst>
      <p:ext uri="{BB962C8B-B14F-4D97-AF65-F5344CB8AC3E}">
        <p14:creationId xmlns:p14="http://schemas.microsoft.com/office/powerpoint/2010/main" val="122951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534400" cy="838200"/>
          </a:xfrm>
        </p:spPr>
        <p:txBody>
          <a:bodyPr>
            <a:normAutofit/>
          </a:bodyPr>
          <a:lstStyle/>
          <a:p>
            <a:r>
              <a:rPr lang="en-US" sz="2800" dirty="0" smtClean="0">
                <a:solidFill>
                  <a:schemeClr val="tx1"/>
                </a:solidFill>
              </a:rPr>
              <a:t>Strategy 3: provide training</a:t>
            </a:r>
            <a:endParaRPr lang="en-US" sz="2800" dirty="0">
              <a:solidFill>
                <a:schemeClr val="tx1"/>
              </a:solidFill>
            </a:endParaRPr>
          </a:p>
        </p:txBody>
      </p:sp>
      <p:sp>
        <p:nvSpPr>
          <p:cNvPr id="3" name="Content Placeholder 2"/>
          <p:cNvSpPr>
            <a:spLocks noGrp="1"/>
          </p:cNvSpPr>
          <p:nvPr>
            <p:ph idx="1"/>
          </p:nvPr>
        </p:nvSpPr>
        <p:spPr>
          <a:xfrm>
            <a:off x="609600" y="3200400"/>
            <a:ext cx="8382000" cy="3413125"/>
          </a:xfrm>
        </p:spPr>
        <p:txBody>
          <a:bodyPr>
            <a:normAutofit fontScale="85000" lnSpcReduction="10000"/>
          </a:bodyPr>
          <a:lstStyle/>
          <a:p>
            <a:pPr lvl="0"/>
            <a:r>
              <a:rPr lang="en-US" b="1" dirty="0" smtClean="0">
                <a:solidFill>
                  <a:schemeClr val="tx1"/>
                </a:solidFill>
              </a:rPr>
              <a:t>Action Step 1: </a:t>
            </a:r>
            <a:r>
              <a:rPr lang="en-US" dirty="0">
                <a:solidFill>
                  <a:schemeClr val="tx1"/>
                </a:solidFill>
              </a:rPr>
              <a:t>Develop </a:t>
            </a:r>
            <a:r>
              <a:rPr lang="en-US" dirty="0" smtClean="0">
                <a:solidFill>
                  <a:schemeClr val="tx1"/>
                </a:solidFill>
              </a:rPr>
              <a:t>a D2L module for training students </a:t>
            </a:r>
            <a:r>
              <a:rPr lang="en-US" dirty="0">
                <a:solidFill>
                  <a:schemeClr val="tx1"/>
                </a:solidFill>
              </a:rPr>
              <a:t>prior to beginning an internship and encourage academic programs who do not already provide this kind of training to adopt </a:t>
            </a:r>
            <a:r>
              <a:rPr lang="en-US" dirty="0" smtClean="0">
                <a:solidFill>
                  <a:schemeClr val="tx1"/>
                </a:solidFill>
              </a:rPr>
              <a:t>the </a:t>
            </a:r>
            <a:r>
              <a:rPr lang="en-US" dirty="0">
                <a:solidFill>
                  <a:schemeClr val="tx1"/>
                </a:solidFill>
              </a:rPr>
              <a:t>program.</a:t>
            </a:r>
          </a:p>
          <a:p>
            <a:pPr lvl="0"/>
            <a:endParaRPr lang="en-US" b="1" dirty="0">
              <a:solidFill>
                <a:schemeClr val="tx1"/>
              </a:solidFill>
            </a:endParaRPr>
          </a:p>
          <a:p>
            <a:r>
              <a:rPr lang="en-US" b="1" dirty="0" smtClean="0">
                <a:solidFill>
                  <a:schemeClr val="tx1"/>
                </a:solidFill>
              </a:rPr>
              <a:t>Action Step 2: </a:t>
            </a:r>
            <a:r>
              <a:rPr lang="en-US" dirty="0">
                <a:solidFill>
                  <a:schemeClr val="tx1"/>
                </a:solidFill>
              </a:rPr>
              <a:t>Create a program for graduating seniors that provides them an orientation to the world of work.</a:t>
            </a:r>
          </a:p>
          <a:p>
            <a:pPr lvl="0"/>
            <a:endParaRPr lang="en-US" dirty="0"/>
          </a:p>
        </p:txBody>
      </p:sp>
      <p:sp>
        <p:nvSpPr>
          <p:cNvPr id="7" name="Rectangle 6"/>
          <p:cNvSpPr/>
          <p:nvPr/>
        </p:nvSpPr>
        <p:spPr>
          <a:xfrm>
            <a:off x="685800" y="1219200"/>
            <a:ext cx="8458200" cy="1754326"/>
          </a:xfrm>
          <a:prstGeom prst="rect">
            <a:avLst/>
          </a:prstGeom>
          <a:solidFill>
            <a:schemeClr val="accent3">
              <a:lumMod val="75000"/>
            </a:schemeClr>
          </a:solidFill>
        </p:spPr>
        <p:txBody>
          <a:bodyPr wrap="square">
            <a:spAutoFit/>
          </a:bodyPr>
          <a:lstStyle/>
          <a:p>
            <a:r>
              <a:rPr lang="en-US" sz="2700" u="sng" dirty="0" smtClean="0">
                <a:solidFill>
                  <a:schemeClr val="bg1"/>
                </a:solidFill>
              </a:rPr>
              <a:t>Rationale </a:t>
            </a:r>
            <a:r>
              <a:rPr lang="en-US" sz="2700" dirty="0" smtClean="0">
                <a:solidFill>
                  <a:schemeClr val="bg1"/>
                </a:solidFill>
              </a:rPr>
              <a:t>: We believe that the best way to meet the needs of students and academic programs is by providing programs that can serve as resources for students without burdening academic areas. </a:t>
            </a:r>
            <a:endParaRPr lang="en-US" sz="2700" u="sng" dirty="0">
              <a:solidFill>
                <a:schemeClr val="bg1"/>
              </a:solidFill>
            </a:endParaRPr>
          </a:p>
        </p:txBody>
      </p:sp>
    </p:spTree>
    <p:extLst>
      <p:ext uri="{BB962C8B-B14F-4D97-AF65-F5344CB8AC3E}">
        <p14:creationId xmlns:p14="http://schemas.microsoft.com/office/powerpoint/2010/main" val="3270140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earth.callutheran.edu/images/student_calendar/20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836" y="152400"/>
            <a:ext cx="4172894" cy="644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877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534400" cy="838200"/>
          </a:xfrm>
        </p:spPr>
        <p:txBody>
          <a:bodyPr>
            <a:normAutofit fontScale="90000"/>
          </a:bodyPr>
          <a:lstStyle/>
          <a:p>
            <a:r>
              <a:rPr lang="en-US" sz="2000" dirty="0" smtClean="0">
                <a:solidFill>
                  <a:schemeClr val="tx1"/>
                </a:solidFill>
              </a:rPr>
              <a:t>Strategy </a:t>
            </a:r>
            <a:r>
              <a:rPr lang="en-US" sz="2000" dirty="0">
                <a:solidFill>
                  <a:schemeClr val="tx1"/>
                </a:solidFill>
              </a:rPr>
              <a:t>4</a:t>
            </a:r>
            <a:r>
              <a:rPr lang="en-US" sz="2000" dirty="0" smtClean="0">
                <a:solidFill>
                  <a:schemeClr val="tx1"/>
                </a:solidFill>
              </a:rPr>
              <a:t>: </a:t>
            </a:r>
            <a:r>
              <a:rPr lang="en-US" sz="2000" dirty="0">
                <a:solidFill>
                  <a:schemeClr val="accent4">
                    <a:lumMod val="10000"/>
                  </a:schemeClr>
                </a:solidFill>
              </a:rPr>
              <a:t>Collect direct assessment of student learning that can support compliance with the “marketable skills” initiative of the THECB and align with core assessment.</a:t>
            </a:r>
            <a:br>
              <a:rPr lang="en-US" sz="2000" dirty="0">
                <a:solidFill>
                  <a:schemeClr val="accent4">
                    <a:lumMod val="10000"/>
                  </a:schemeClr>
                </a:solidFill>
              </a:rPr>
            </a:br>
            <a:endParaRPr lang="en-US" sz="2000" dirty="0">
              <a:solidFill>
                <a:schemeClr val="tx1"/>
              </a:solidFill>
            </a:endParaRPr>
          </a:p>
        </p:txBody>
      </p:sp>
      <p:sp>
        <p:nvSpPr>
          <p:cNvPr id="3" name="Content Placeholder 2"/>
          <p:cNvSpPr>
            <a:spLocks noGrp="1"/>
          </p:cNvSpPr>
          <p:nvPr>
            <p:ph idx="1"/>
          </p:nvPr>
        </p:nvSpPr>
        <p:spPr>
          <a:xfrm>
            <a:off x="609600" y="3048000"/>
            <a:ext cx="8382000" cy="3565525"/>
          </a:xfrm>
        </p:spPr>
        <p:txBody>
          <a:bodyPr>
            <a:normAutofit/>
          </a:bodyPr>
          <a:lstStyle/>
          <a:p>
            <a:pPr lvl="0"/>
            <a:r>
              <a:rPr lang="en-US" sz="2000" b="1" dirty="0" smtClean="0">
                <a:solidFill>
                  <a:schemeClr val="tx1"/>
                </a:solidFill>
              </a:rPr>
              <a:t>Action Step 1: </a:t>
            </a:r>
            <a:r>
              <a:rPr lang="en-US" sz="2000" dirty="0" smtClean="0">
                <a:solidFill>
                  <a:schemeClr val="tx1"/>
                </a:solidFill>
              </a:rPr>
              <a:t>Promoting participation in the Certified Student Leader program can produce direct assessment of student learning that could be useful for assessment of the co-curriculum.</a:t>
            </a:r>
          </a:p>
          <a:p>
            <a:pPr lvl="0"/>
            <a:endParaRPr lang="en-US" sz="2000" b="1" dirty="0" smtClean="0">
              <a:solidFill>
                <a:schemeClr val="tx1"/>
              </a:solidFill>
            </a:endParaRPr>
          </a:p>
          <a:p>
            <a:pPr lvl="0"/>
            <a:r>
              <a:rPr lang="en-US" sz="2000" b="1" dirty="0" smtClean="0">
                <a:solidFill>
                  <a:schemeClr val="tx1"/>
                </a:solidFill>
              </a:rPr>
              <a:t>Action Step 2: </a:t>
            </a:r>
            <a:r>
              <a:rPr lang="en-US" sz="2000" dirty="0" smtClean="0">
                <a:solidFill>
                  <a:schemeClr val="tx1"/>
                </a:solidFill>
              </a:rPr>
              <a:t>Encouraging broad participation by on-campus employers could produce excellent direct assessment of student learning from employment. Rubric assessment of students participating in “Lumberjack Grow,” could connect with Core Curriculum Assessment. </a:t>
            </a:r>
            <a:endParaRPr lang="en-US" dirty="0"/>
          </a:p>
          <a:p>
            <a:pPr lvl="0"/>
            <a:endParaRPr lang="en-US" dirty="0"/>
          </a:p>
        </p:txBody>
      </p:sp>
      <p:sp>
        <p:nvSpPr>
          <p:cNvPr id="7" name="Rectangle 6"/>
          <p:cNvSpPr/>
          <p:nvPr/>
        </p:nvSpPr>
        <p:spPr>
          <a:xfrm>
            <a:off x="685800" y="1219200"/>
            <a:ext cx="8458200" cy="1631216"/>
          </a:xfrm>
          <a:prstGeom prst="rect">
            <a:avLst/>
          </a:prstGeom>
          <a:solidFill>
            <a:schemeClr val="accent3">
              <a:lumMod val="75000"/>
            </a:schemeClr>
          </a:solidFill>
        </p:spPr>
        <p:txBody>
          <a:bodyPr wrap="square">
            <a:spAutoFit/>
          </a:bodyPr>
          <a:lstStyle/>
          <a:p>
            <a:r>
              <a:rPr lang="en-US" sz="2000" u="sng" dirty="0" smtClean="0">
                <a:solidFill>
                  <a:schemeClr val="bg1"/>
                </a:solidFill>
              </a:rPr>
              <a:t>Rationale </a:t>
            </a:r>
            <a:r>
              <a:rPr lang="en-US" sz="2000" dirty="0" smtClean="0">
                <a:solidFill>
                  <a:schemeClr val="bg1"/>
                </a:solidFill>
              </a:rPr>
              <a:t>: In the 60x30 TX plan, the Texas Higher Education Coordinating Board (THECB) </a:t>
            </a:r>
            <a:r>
              <a:rPr lang="en-US" sz="2000" dirty="0">
                <a:solidFill>
                  <a:schemeClr val="bg1"/>
                </a:solidFill>
              </a:rPr>
              <a:t>points out that, </a:t>
            </a:r>
            <a:r>
              <a:rPr lang="en-US" sz="2000" dirty="0" smtClean="0">
                <a:solidFill>
                  <a:schemeClr val="bg1"/>
                </a:solidFill>
              </a:rPr>
              <a:t>“The </a:t>
            </a:r>
            <a:r>
              <a:rPr lang="en-US" sz="2000" dirty="0">
                <a:solidFill>
                  <a:schemeClr val="bg1"/>
                </a:solidFill>
              </a:rPr>
              <a:t>Texas higher education Core Curriculum </a:t>
            </a:r>
            <a:r>
              <a:rPr lang="en-US" sz="2000" dirty="0" smtClean="0">
                <a:solidFill>
                  <a:schemeClr val="bg1"/>
                </a:solidFill>
              </a:rPr>
              <a:t>(includes) six </a:t>
            </a:r>
            <a:r>
              <a:rPr lang="en-US" sz="2000" dirty="0">
                <a:solidFill>
                  <a:schemeClr val="bg1"/>
                </a:solidFill>
              </a:rPr>
              <a:t>Core Objectives, which include the marketable skills of communications, critical thinking, and teamwork</a:t>
            </a:r>
            <a:r>
              <a:rPr lang="en-US" sz="2000" dirty="0" smtClean="0">
                <a:solidFill>
                  <a:schemeClr val="bg1"/>
                </a:solidFill>
              </a:rPr>
              <a:t>. Strategies which assess “marketable skills” could dovetail easily with core curriculum assessment.  </a:t>
            </a:r>
            <a:endParaRPr lang="en-US" sz="2000" u="sng" dirty="0">
              <a:solidFill>
                <a:schemeClr val="bg1"/>
              </a:solidFill>
            </a:endParaRPr>
          </a:p>
        </p:txBody>
      </p:sp>
    </p:spTree>
    <p:extLst>
      <p:ext uri="{BB962C8B-B14F-4D97-AF65-F5344CB8AC3E}">
        <p14:creationId xmlns:p14="http://schemas.microsoft.com/office/powerpoint/2010/main" val="13581229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534400" cy="838200"/>
          </a:xfrm>
        </p:spPr>
        <p:txBody>
          <a:bodyPr>
            <a:normAutofit/>
          </a:bodyPr>
          <a:lstStyle/>
          <a:p>
            <a:r>
              <a:rPr lang="en-US" sz="2000" dirty="0" smtClean="0">
                <a:solidFill>
                  <a:schemeClr val="tx1"/>
                </a:solidFill>
              </a:rPr>
              <a:t>Strategy 5: change of philosophy and name of career services</a:t>
            </a:r>
            <a:endParaRPr lang="en-US" sz="2000" dirty="0">
              <a:solidFill>
                <a:schemeClr val="tx1"/>
              </a:solidFill>
            </a:endParaRPr>
          </a:p>
        </p:txBody>
      </p:sp>
      <p:sp>
        <p:nvSpPr>
          <p:cNvPr id="3" name="Content Placeholder 2"/>
          <p:cNvSpPr>
            <a:spLocks noGrp="1"/>
          </p:cNvSpPr>
          <p:nvPr>
            <p:ph idx="1"/>
          </p:nvPr>
        </p:nvSpPr>
        <p:spPr>
          <a:xfrm>
            <a:off x="609600" y="2743200"/>
            <a:ext cx="8382000" cy="3870325"/>
          </a:xfrm>
        </p:spPr>
        <p:txBody>
          <a:bodyPr>
            <a:normAutofit lnSpcReduction="10000"/>
          </a:bodyPr>
          <a:lstStyle/>
          <a:p>
            <a:pPr lvl="0"/>
            <a:r>
              <a:rPr lang="en-US" b="1" dirty="0" smtClean="0">
                <a:solidFill>
                  <a:schemeClr val="tx1"/>
                </a:solidFill>
              </a:rPr>
              <a:t>Action Step 1: </a:t>
            </a:r>
            <a:r>
              <a:rPr lang="en-US" dirty="0">
                <a:solidFill>
                  <a:schemeClr val="tx1"/>
                </a:solidFill>
              </a:rPr>
              <a:t>Change the name of the Office of Career Services to the </a:t>
            </a:r>
            <a:r>
              <a:rPr lang="en-US" b="1" dirty="0">
                <a:solidFill>
                  <a:schemeClr val="tx1"/>
                </a:solidFill>
              </a:rPr>
              <a:t>Center for Career and Professional Development. </a:t>
            </a:r>
            <a:r>
              <a:rPr lang="en-US" dirty="0">
                <a:solidFill>
                  <a:schemeClr val="tx1"/>
                </a:solidFill>
              </a:rPr>
              <a:t>This name change will reflect the growing trend of focusing on the need for helping students develop the skills employers desire most and is compatible with the desire to mold and shape students for their future careers.</a:t>
            </a:r>
          </a:p>
          <a:p>
            <a:pPr lvl="0"/>
            <a:endParaRPr lang="en-US" b="1" dirty="0"/>
          </a:p>
          <a:p>
            <a:pPr lvl="0"/>
            <a:endParaRPr lang="en-US" dirty="0"/>
          </a:p>
        </p:txBody>
      </p:sp>
      <p:sp>
        <p:nvSpPr>
          <p:cNvPr id="7" name="Rectangle 6"/>
          <p:cNvSpPr/>
          <p:nvPr/>
        </p:nvSpPr>
        <p:spPr>
          <a:xfrm>
            <a:off x="685800" y="1219200"/>
            <a:ext cx="8458200" cy="1323439"/>
          </a:xfrm>
          <a:prstGeom prst="rect">
            <a:avLst/>
          </a:prstGeom>
          <a:solidFill>
            <a:schemeClr val="accent3">
              <a:lumMod val="75000"/>
            </a:schemeClr>
          </a:solidFill>
        </p:spPr>
        <p:txBody>
          <a:bodyPr wrap="square">
            <a:spAutoFit/>
          </a:bodyPr>
          <a:lstStyle/>
          <a:p>
            <a:r>
              <a:rPr lang="en-US" sz="2000" u="sng" dirty="0" smtClean="0">
                <a:solidFill>
                  <a:schemeClr val="bg1"/>
                </a:solidFill>
              </a:rPr>
              <a:t>Rationale </a:t>
            </a:r>
            <a:r>
              <a:rPr lang="en-US" sz="2000" dirty="0" smtClean="0">
                <a:solidFill>
                  <a:schemeClr val="bg1"/>
                </a:solidFill>
              </a:rPr>
              <a:t>: The term “services” harkens to a bygone era in Career Development. It signals a program that is out of date. Career and Professional Development is a more contemporary approach and better articulates the new philosophy we are suggesting. </a:t>
            </a:r>
            <a:endParaRPr lang="en-US" sz="2000" u="sng" dirty="0">
              <a:solidFill>
                <a:schemeClr val="bg1"/>
              </a:solidFill>
            </a:endParaRPr>
          </a:p>
        </p:txBody>
      </p:sp>
    </p:spTree>
    <p:extLst>
      <p:ext uri="{BB962C8B-B14F-4D97-AF65-F5344CB8AC3E}">
        <p14:creationId xmlns:p14="http://schemas.microsoft.com/office/powerpoint/2010/main" val="2809345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www.myinterfase.com/baylor/API/Image/GetImage?imageID=26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25157"/>
            <a:ext cx="2857500" cy="1533526"/>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mkc.tcu.edu/logos/Administration%20logos%20-%20dept%20-%20divsion%20-%20etc/Student%20Affairs/TCU%20Student%20Affairs%20jpgs/TCU%20Center%20for%20Career%20and%20Professional%20Development-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5931" y="1610664"/>
            <a:ext cx="6019800" cy="1589736"/>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3565250"/>
            <a:ext cx="6415425" cy="115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5" name="Picture 7" descr="https://www.myinterfase.com/shsu/IfaseCustom/shsu/images/shsu_lef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5096925"/>
            <a:ext cx="6286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2299" name="Picture 11" descr="https://cflann2.files.wordpress.com/2016/02/ccpd_wordmark_main.png?w=558"/>
          <p:cNvPicPr>
            <a:picLocks noChangeAspect="1" noChangeArrowheads="1"/>
          </p:cNvPicPr>
          <p:nvPr/>
        </p:nvPicPr>
        <p:blipFill>
          <a:blip r:embed="rId6">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04800" y="2349332"/>
            <a:ext cx="2866331" cy="8510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2301" name="Picture 13" descr="https://s-media-cache-ak0.pinimg.com/236x/ff/5f/61/ff5f61e6ca3c426da3f03b52b54f478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4561" y="3551395"/>
            <a:ext cx="2405584" cy="1131441"/>
          </a:xfrm>
          <a:prstGeom prst="rect">
            <a:avLst/>
          </a:prstGeom>
          <a:noFill/>
          <a:extLst>
            <a:ext uri="{909E8E84-426E-40DD-AFC4-6F175D3DCCD1}">
              <a14:hiddenFill xmlns:a14="http://schemas.microsoft.com/office/drawing/2010/main">
                <a:solidFill>
                  <a:srgbClr val="FFFFFF"/>
                </a:solidFill>
              </a14:hiddenFill>
            </a:ext>
          </a:extLst>
        </p:spPr>
      </p:pic>
      <p:pic>
        <p:nvPicPr>
          <p:cNvPr id="12303" name="Picture 15" descr="http://career.ucsf.edu/sites/career.ucsf.edu/files/UCSF_Sublogo_Career%20Professional%20Development_SAA_navy_RG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9054" y="533400"/>
            <a:ext cx="4193553" cy="845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88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911404619"/>
              </p:ext>
            </p:extLst>
          </p:nvPr>
        </p:nvGraphicFramePr>
        <p:xfrm>
          <a:off x="26894" y="599420"/>
          <a:ext cx="9144001" cy="6004560"/>
        </p:xfrm>
        <a:graphic>
          <a:graphicData uri="http://schemas.openxmlformats.org/drawingml/2006/table">
            <a:tbl>
              <a:tblPr firstRow="1" bandRow="1">
                <a:tableStyleId>{00A15C55-8517-42AA-B614-E9B94910E393}</a:tableStyleId>
              </a:tblPr>
              <a:tblGrid>
                <a:gridCol w="3200400"/>
                <a:gridCol w="990600"/>
                <a:gridCol w="2058364"/>
                <a:gridCol w="2894637"/>
              </a:tblGrid>
              <a:tr h="198120">
                <a:tc>
                  <a:txBody>
                    <a:bodyPr/>
                    <a:lstStyle/>
                    <a:p>
                      <a:r>
                        <a:rPr lang="en-US" sz="1200" b="1" dirty="0" smtClean="0"/>
                        <a:t>Action Steps</a:t>
                      </a:r>
                      <a:endParaRPr lang="en-US" sz="1200" b="1" dirty="0"/>
                    </a:p>
                  </a:txBody>
                  <a:tcPr/>
                </a:tc>
                <a:tc>
                  <a:txBody>
                    <a:bodyPr/>
                    <a:lstStyle/>
                    <a:p>
                      <a:r>
                        <a:rPr lang="en-US" sz="1200" b="1" dirty="0" smtClean="0"/>
                        <a:t>Timeline</a:t>
                      </a:r>
                      <a:endParaRPr lang="en-US" sz="1200" b="1" dirty="0"/>
                    </a:p>
                  </a:txBody>
                  <a:tcPr/>
                </a:tc>
                <a:tc>
                  <a:txBody>
                    <a:bodyPr/>
                    <a:lstStyle/>
                    <a:p>
                      <a:r>
                        <a:rPr lang="en-US" sz="1200" b="1" dirty="0" smtClean="0"/>
                        <a:t>Implementation</a:t>
                      </a:r>
                      <a:endParaRPr lang="en-US" sz="1200" b="1" dirty="0"/>
                    </a:p>
                  </a:txBody>
                  <a:tcPr/>
                </a:tc>
                <a:tc>
                  <a:txBody>
                    <a:bodyPr/>
                    <a:lstStyle/>
                    <a:p>
                      <a:r>
                        <a:rPr lang="en-US" sz="1200" b="1" dirty="0" smtClean="0"/>
                        <a:t>Funding</a:t>
                      </a:r>
                      <a:endParaRPr lang="en-US" sz="1200" b="1" dirty="0"/>
                    </a:p>
                  </a:txBody>
                  <a:tcPr/>
                </a:tc>
              </a:tr>
              <a:tr h="409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4">
                              <a:lumMod val="10000"/>
                            </a:schemeClr>
                          </a:solidFill>
                        </a:rPr>
                        <a:t>Creating a program to help promote student learning (especially soft skills) from on-campus jobs and off-campus jobs.  </a:t>
                      </a:r>
                      <a:r>
                        <a:rPr lang="en-US" sz="1000" b="1" dirty="0" smtClean="0">
                          <a:solidFill>
                            <a:schemeClr val="accent4">
                              <a:lumMod val="10000"/>
                            </a:schemeClr>
                          </a:solidFill>
                        </a:rPr>
                        <a:t>(SIMILAR TO IOWA GROW)</a:t>
                      </a:r>
                      <a:endParaRPr lang="en-US" sz="1000" dirty="0"/>
                    </a:p>
                  </a:txBody>
                  <a:tcPr/>
                </a:tc>
                <a:tc>
                  <a:txBody>
                    <a:bodyPr/>
                    <a:lstStyle/>
                    <a:p>
                      <a:r>
                        <a:rPr lang="en-US" sz="1000" dirty="0" smtClean="0"/>
                        <a:t>Implement by Fall 2016</a:t>
                      </a:r>
                      <a:endParaRPr lang="en-US" sz="1000" dirty="0"/>
                    </a:p>
                  </a:txBody>
                  <a:tcPr/>
                </a:tc>
                <a:tc>
                  <a:txBody>
                    <a:bodyPr/>
                    <a:lstStyle/>
                    <a:p>
                      <a:r>
                        <a:rPr lang="en-US" sz="1000" dirty="0" smtClean="0"/>
                        <a:t>Assign to the University Affairs Assessment Committee</a:t>
                      </a:r>
                      <a:r>
                        <a:rPr lang="en-US" sz="1000" baseline="0" dirty="0" smtClean="0"/>
                        <a:t> (will consult and involve academic affairs staff)</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We will</a:t>
                      </a:r>
                      <a:r>
                        <a:rPr lang="en-US" sz="1000" baseline="0" dirty="0" smtClean="0"/>
                        <a:t> require funding to hire additional student career advocates. This is detailed below. </a:t>
                      </a:r>
                      <a:endParaRPr lang="en-US" sz="1000" dirty="0"/>
                    </a:p>
                  </a:txBody>
                  <a:tcPr/>
                </a:tc>
              </a:tr>
              <a:tr h="409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Hire additional Student Career Advocates</a:t>
                      </a:r>
                      <a:r>
                        <a:rPr lang="en-US" sz="1000" baseline="0" dirty="0" smtClean="0"/>
                        <a:t> to handle increased workload from the Lumberjack Grow program and to assist in resume critiques and other programs and services of Career Services. We would propose this to the Student Service Fee hearing committee for funding. </a:t>
                      </a:r>
                      <a:endParaRPr lang="en-US" sz="1000" dirty="0"/>
                    </a:p>
                  </a:txBody>
                  <a:tcPr/>
                </a:tc>
                <a:tc>
                  <a:txBody>
                    <a:bodyPr/>
                    <a:lstStyle/>
                    <a:p>
                      <a:r>
                        <a:rPr lang="en-US" sz="1000" dirty="0" smtClean="0"/>
                        <a:t>Implement by Fall 2017</a:t>
                      </a:r>
                      <a:endParaRPr lang="en-US" sz="1000" dirty="0"/>
                    </a:p>
                  </a:txBody>
                  <a:tcPr/>
                </a:tc>
                <a:tc>
                  <a:txBody>
                    <a:bodyPr/>
                    <a:lstStyle/>
                    <a:p>
                      <a:r>
                        <a:rPr lang="en-US" sz="1000" dirty="0" smtClean="0"/>
                        <a:t>Career Services will select and train new Student Career Advocates. </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Career Services c</a:t>
                      </a:r>
                      <a:r>
                        <a:rPr lang="en-US" sz="1000" baseline="0" dirty="0" smtClean="0"/>
                        <a:t>urrently has seven Student Career Advocates. We project that we will need a total of 15 (increase of 8). The average pay of these positions is 8.25 per hour. At 20 hours per week and 25 weeks per year,  that would require an additional $33,000 per year.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aseline="0" dirty="0" smtClean="0"/>
                        <a:t>(wage x hours x weeks x positions).  </a:t>
                      </a:r>
                      <a:endParaRPr lang="en-US" sz="1000" dirty="0"/>
                    </a:p>
                  </a:txBody>
                  <a:tcPr/>
                </a:tc>
              </a:tr>
              <a:tr h="3220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accent4">
                              <a:lumMod val="10000"/>
                            </a:schemeClr>
                          </a:solidFill>
                        </a:rPr>
                        <a:t>Create marketing to promote the development of soft skills to students and faculty. </a:t>
                      </a:r>
                    </a:p>
                    <a:p>
                      <a:endParaRPr lang="en-US" sz="1000" dirty="0"/>
                    </a:p>
                  </a:txBody>
                  <a:tcPr/>
                </a:tc>
                <a:tc>
                  <a:txBody>
                    <a:bodyPr/>
                    <a:lstStyle/>
                    <a:p>
                      <a:r>
                        <a:rPr lang="en-US" sz="1000" dirty="0" smtClean="0"/>
                        <a:t>Implement by Fall 2016 (State of the University)</a:t>
                      </a:r>
                    </a:p>
                    <a:p>
                      <a:endParaRPr lang="en-US" sz="1000" dirty="0"/>
                    </a:p>
                  </a:txBody>
                  <a:tcPr/>
                </a:tc>
                <a:tc>
                  <a:txBody>
                    <a:bodyPr/>
                    <a:lstStyle/>
                    <a:p>
                      <a:r>
                        <a:rPr lang="en-US" sz="1000" dirty="0" smtClean="0"/>
                        <a:t>Daniel Anguiano, Assistant Professor of Art will coordinate this project with  guidance from the current Career</a:t>
                      </a:r>
                      <a:r>
                        <a:rPr lang="en-US" sz="1000" baseline="0" dirty="0" smtClean="0"/>
                        <a:t> Integration Committee</a:t>
                      </a:r>
                      <a:endParaRPr lang="en-US" sz="1000" dirty="0"/>
                    </a:p>
                  </a:txBody>
                  <a:tcPr/>
                </a:tc>
                <a:tc>
                  <a:txBody>
                    <a:bodyPr/>
                    <a:lstStyle/>
                    <a:p>
                      <a:r>
                        <a:rPr lang="en-US" sz="1000" dirty="0" smtClean="0"/>
                        <a:t>The anticipated cost is $1,500. This can be accomplished with existing funding. </a:t>
                      </a:r>
                      <a:endParaRPr lang="en-US" sz="1000" dirty="0"/>
                    </a:p>
                  </a:txBody>
                  <a:tcPr/>
                </a:tc>
              </a:tr>
              <a:tr h="585629">
                <a:tc>
                  <a:txBody>
                    <a:bodyPr/>
                    <a:lstStyle/>
                    <a:p>
                      <a:pPr lvl="0"/>
                      <a:r>
                        <a:rPr lang="en-US" sz="1000" dirty="0" smtClean="0">
                          <a:solidFill>
                            <a:schemeClr val="accent4">
                              <a:lumMod val="10000"/>
                            </a:schemeClr>
                          </a:solidFill>
                        </a:rPr>
                        <a:t>Develop connections between Academic and Student Affairs using the Certified Student Leader program based on the ten skills and competencies identified as most desired by employers conducted by the National Association of Colleges and Employers.</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Implement by Fall 2017</a:t>
                      </a:r>
                    </a:p>
                    <a:p>
                      <a:endParaRPr lang="en-US" sz="1000" dirty="0"/>
                    </a:p>
                  </a:txBody>
                  <a:tcPr/>
                </a:tc>
                <a:tc>
                  <a:txBody>
                    <a:bodyPr/>
                    <a:lstStyle/>
                    <a:p>
                      <a:r>
                        <a:rPr lang="en-US" sz="1000" dirty="0" smtClean="0"/>
                        <a:t>Create working teams in interested colleges which could be guided by Career Services and</a:t>
                      </a:r>
                      <a:r>
                        <a:rPr lang="en-US" sz="1000" baseline="0" dirty="0" smtClean="0"/>
                        <a:t> Leadership and Service staff in order to integrate the Certified Student Leader program in to academic programs and initiatives. </a:t>
                      </a:r>
                      <a:endParaRPr lang="en-US" sz="1000" dirty="0"/>
                    </a:p>
                  </a:txBody>
                  <a:tcPr/>
                </a:tc>
                <a:tc>
                  <a:txBody>
                    <a:bodyPr/>
                    <a:lstStyle/>
                    <a:p>
                      <a:r>
                        <a:rPr lang="en-US" sz="1000" dirty="0" smtClean="0"/>
                        <a:t>This can be accomplished</a:t>
                      </a:r>
                      <a:r>
                        <a:rPr lang="en-US" sz="1000" baseline="0" dirty="0" smtClean="0"/>
                        <a:t> through existing funding. Though depending on the number of colleges that adopt the program, we may need to find a way to recruit and compensate reviewers. </a:t>
                      </a:r>
                      <a:endParaRPr lang="en-US" sz="1000" dirty="0"/>
                    </a:p>
                  </a:txBody>
                  <a:tcPr/>
                </a:tc>
              </a:tr>
              <a:tr h="585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Connect each college to Career Services through a dedicated career services employee assigned to that college. These employees would develop discipline-specific expertise, hold regular events in the college to which they are assigned and interface with college leadership about ways to improve our services to their specific students.  This goal is dependent upon the Faculty Career Fellows for support. </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Implement by Spring 2017</a:t>
                      </a:r>
                    </a:p>
                    <a:p>
                      <a:endParaRPr lang="en-US" sz="1000" dirty="0"/>
                    </a:p>
                  </a:txBody>
                  <a:tcPr/>
                </a:tc>
                <a:tc>
                  <a:txBody>
                    <a:bodyPr/>
                    <a:lstStyle/>
                    <a:p>
                      <a:r>
                        <a:rPr lang="en-US" sz="1000" dirty="0" smtClean="0"/>
                        <a:t>Career</a:t>
                      </a:r>
                      <a:r>
                        <a:rPr lang="en-US" sz="1000" baseline="0" dirty="0" smtClean="0"/>
                        <a:t> Services will develop a plan which balances the background and experiences of each team member with the size of the college to attempt to balance the workload. This would be done in consultation with the colleges. </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This can be accomplished</a:t>
                      </a:r>
                      <a:r>
                        <a:rPr lang="en-US" sz="1000" baseline="0" dirty="0" smtClean="0"/>
                        <a:t> through existing funding. </a:t>
                      </a:r>
                      <a:endParaRPr lang="en-US" sz="1000" dirty="0" smtClean="0"/>
                    </a:p>
                    <a:p>
                      <a:endParaRPr lang="en-US" sz="1000" dirty="0"/>
                    </a:p>
                  </a:txBody>
                  <a:tcPr/>
                </a:tc>
              </a:tr>
              <a:tr h="409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Create a “Faculty Career Fellows” program where faculty could be selected, given course releases and help to coordinate career initiatives within the college. </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Implement by Fall</a:t>
                      </a:r>
                      <a:r>
                        <a:rPr lang="en-US" sz="1000" baseline="0" dirty="0" smtClean="0"/>
                        <a:t> </a:t>
                      </a:r>
                      <a:r>
                        <a:rPr lang="en-US" sz="1000" dirty="0" smtClean="0"/>
                        <a:t>2017</a:t>
                      </a:r>
                    </a:p>
                    <a:p>
                      <a:endParaRPr lang="en-US" sz="1000" dirty="0"/>
                    </a:p>
                  </a:txBody>
                  <a:tcPr/>
                </a:tc>
                <a:tc>
                  <a:txBody>
                    <a:bodyPr/>
                    <a:lstStyle/>
                    <a:p>
                      <a:r>
                        <a:rPr lang="en-US" sz="1000" dirty="0" smtClean="0"/>
                        <a:t>The</a:t>
                      </a:r>
                      <a:r>
                        <a:rPr lang="en-US" sz="1000" baseline="0" dirty="0" smtClean="0"/>
                        <a:t> plan should be developed and refined by the Academic Deans. </a:t>
                      </a:r>
                      <a:endParaRPr lang="en-US" sz="1000" dirty="0"/>
                    </a:p>
                  </a:txBody>
                  <a:tcPr/>
                </a:tc>
                <a:tc>
                  <a:txBody>
                    <a:bodyPr/>
                    <a:lstStyle/>
                    <a:p>
                      <a:r>
                        <a:rPr lang="en-US" sz="1000" dirty="0" smtClean="0"/>
                        <a:t>The cost of one course release in each college should be calculated. </a:t>
                      </a:r>
                      <a:endParaRPr lang="en-US" sz="1000" dirty="0"/>
                    </a:p>
                  </a:txBody>
                  <a:tcPr/>
                </a:tc>
              </a:tr>
            </a:tbl>
          </a:graphicData>
        </a:graphic>
      </p:graphicFrame>
      <p:sp>
        <p:nvSpPr>
          <p:cNvPr id="2" name="TextBox 1"/>
          <p:cNvSpPr txBox="1"/>
          <p:nvPr/>
        </p:nvSpPr>
        <p:spPr>
          <a:xfrm>
            <a:off x="-20782" y="76200"/>
            <a:ext cx="9144000" cy="523220"/>
          </a:xfrm>
          <a:prstGeom prst="rect">
            <a:avLst/>
          </a:prstGeom>
          <a:noFill/>
        </p:spPr>
        <p:txBody>
          <a:bodyPr wrap="square" rtlCol="0">
            <a:spAutoFit/>
          </a:bodyPr>
          <a:lstStyle/>
          <a:p>
            <a:pPr algn="ctr"/>
            <a:r>
              <a:rPr lang="en-US" sz="2800" b="1" dirty="0" smtClean="0"/>
              <a:t>Implementation </a:t>
            </a:r>
            <a:endParaRPr lang="en-US" sz="2800" b="1" dirty="0"/>
          </a:p>
        </p:txBody>
      </p:sp>
    </p:spTree>
    <p:extLst>
      <p:ext uri="{BB962C8B-B14F-4D97-AF65-F5344CB8AC3E}">
        <p14:creationId xmlns:p14="http://schemas.microsoft.com/office/powerpoint/2010/main" val="17203688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8639043"/>
              </p:ext>
            </p:extLst>
          </p:nvPr>
        </p:nvGraphicFramePr>
        <p:xfrm>
          <a:off x="0" y="762000"/>
          <a:ext cx="9144001" cy="5059680"/>
        </p:xfrm>
        <a:graphic>
          <a:graphicData uri="http://schemas.openxmlformats.org/drawingml/2006/table">
            <a:tbl>
              <a:tblPr firstRow="1" bandRow="1">
                <a:tableStyleId>{00A15C55-8517-42AA-B614-E9B94910E393}</a:tableStyleId>
              </a:tblPr>
              <a:tblGrid>
                <a:gridCol w="3200400"/>
                <a:gridCol w="918259"/>
                <a:gridCol w="2023524"/>
                <a:gridCol w="3001818"/>
              </a:tblGrid>
              <a:tr h="195209">
                <a:tc>
                  <a:txBody>
                    <a:bodyPr/>
                    <a:lstStyle/>
                    <a:p>
                      <a:r>
                        <a:rPr lang="en-US" sz="1000" b="1" dirty="0" smtClean="0"/>
                        <a:t>Action Steps</a:t>
                      </a:r>
                      <a:endParaRPr lang="en-US" sz="1000" b="1" dirty="0"/>
                    </a:p>
                  </a:txBody>
                  <a:tcPr/>
                </a:tc>
                <a:tc>
                  <a:txBody>
                    <a:bodyPr/>
                    <a:lstStyle/>
                    <a:p>
                      <a:r>
                        <a:rPr lang="en-US" sz="1000" b="1" dirty="0" smtClean="0"/>
                        <a:t>Timeline</a:t>
                      </a:r>
                      <a:endParaRPr lang="en-US" sz="1000" b="1" dirty="0"/>
                    </a:p>
                  </a:txBody>
                  <a:tcPr/>
                </a:tc>
                <a:tc>
                  <a:txBody>
                    <a:bodyPr/>
                    <a:lstStyle/>
                    <a:p>
                      <a:r>
                        <a:rPr lang="en-US" sz="1000" b="1" dirty="0" smtClean="0"/>
                        <a:t>Implementation</a:t>
                      </a:r>
                      <a:endParaRPr lang="en-US" sz="1000" b="1" dirty="0"/>
                    </a:p>
                  </a:txBody>
                  <a:tcPr/>
                </a:tc>
                <a:tc>
                  <a:txBody>
                    <a:bodyPr/>
                    <a:lstStyle/>
                    <a:p>
                      <a:r>
                        <a:rPr lang="en-US" sz="1000" b="1" dirty="0" smtClean="0"/>
                        <a:t>Funding</a:t>
                      </a:r>
                      <a:endParaRPr lang="en-US" sz="1000" b="1" dirty="0"/>
                    </a:p>
                  </a:txBody>
                  <a:tcPr/>
                </a:tc>
              </a:tr>
              <a:tr h="409940">
                <a:tc>
                  <a:txBody>
                    <a:bodyPr/>
                    <a:lstStyle/>
                    <a:p>
                      <a:pPr lvl="0"/>
                      <a:r>
                        <a:rPr lang="en-US" sz="1000" dirty="0" smtClean="0">
                          <a:solidFill>
                            <a:schemeClr val="tx1"/>
                          </a:solidFill>
                        </a:rPr>
                        <a:t>Increase the visibility of internships and practical experiences by marketing Jobs4Jacks to students, employers and academic programs.</a:t>
                      </a:r>
                      <a:endParaRPr lang="en-US" sz="10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Implement by Fall 2016</a:t>
                      </a:r>
                    </a:p>
                  </a:txBody>
                  <a:tcPr/>
                </a:tc>
                <a:tc>
                  <a:txBody>
                    <a:bodyPr/>
                    <a:lstStyle/>
                    <a:p>
                      <a:r>
                        <a:rPr lang="en-US" sz="1000" dirty="0" smtClean="0"/>
                        <a:t>Career</a:t>
                      </a:r>
                      <a:r>
                        <a:rPr lang="en-US" sz="1000" baseline="0" dirty="0" smtClean="0"/>
                        <a:t> Services will develop a marketing plan.</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This can be accomplished</a:t>
                      </a:r>
                      <a:r>
                        <a:rPr lang="en-US" sz="1000" baseline="0" dirty="0" smtClean="0"/>
                        <a:t> through existing funding. </a:t>
                      </a:r>
                      <a:endParaRPr lang="en-US" sz="1000" dirty="0" smtClean="0"/>
                    </a:p>
                  </a:txBody>
                  <a:tcPr/>
                </a:tc>
              </a:tr>
              <a:tr h="409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Develop a D2L module for training students prior to beginning an internship and encourage academic programs who do not already provide this kind of training to adopt the program.</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Implement by Spring 2018</a:t>
                      </a:r>
                    </a:p>
                    <a:p>
                      <a:endParaRPr lang="en-US" sz="1000" dirty="0"/>
                    </a:p>
                  </a:txBody>
                  <a:tcPr/>
                </a:tc>
                <a:tc>
                  <a:txBody>
                    <a:bodyPr/>
                    <a:lstStyle/>
                    <a:p>
                      <a:r>
                        <a:rPr lang="en-US" sz="1000" dirty="0" smtClean="0"/>
                        <a:t>A</a:t>
                      </a:r>
                      <a:r>
                        <a:rPr lang="en-US" sz="1000" baseline="0" dirty="0" smtClean="0"/>
                        <a:t> working group comprised of “Faculty Career Fellows” will develop this resource. </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This can be accomplished</a:t>
                      </a:r>
                      <a:r>
                        <a:rPr lang="en-US" sz="1000" baseline="0" dirty="0" smtClean="0"/>
                        <a:t> through existing funding. </a:t>
                      </a:r>
                      <a:endParaRPr lang="en-US" sz="1000" dirty="0" smtClean="0"/>
                    </a:p>
                    <a:p>
                      <a:endParaRPr lang="en-US" sz="1000" dirty="0"/>
                    </a:p>
                  </a:txBody>
                  <a:tcPr/>
                </a:tc>
              </a:tr>
              <a:tr h="5856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Create a program for graduating seniors that provides them an orientation to the world of work.</a:t>
                      </a:r>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Implement by Spring 2017</a:t>
                      </a:r>
                    </a:p>
                    <a:p>
                      <a:endParaRPr lang="en-US" sz="1000" dirty="0"/>
                    </a:p>
                  </a:txBody>
                  <a:tcPr/>
                </a:tc>
                <a:tc>
                  <a:txBody>
                    <a:bodyPr/>
                    <a:lstStyle/>
                    <a:p>
                      <a:r>
                        <a:rPr lang="en-US" sz="1000" dirty="0" smtClean="0"/>
                        <a:t>Career Services will develop a working group comprised of Career Services staff and faculty to implement this program. </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anticipated cost </a:t>
                      </a:r>
                      <a:r>
                        <a:rPr lang="en-US" sz="1000" baseline="0" dirty="0" smtClean="0"/>
                        <a:t>is </a:t>
                      </a:r>
                      <a:r>
                        <a:rPr lang="en-US" sz="1000" dirty="0" smtClean="0"/>
                        <a:t>$1,500. This can be accomplished with existing funding. </a:t>
                      </a:r>
                      <a:endParaRPr lang="en-US" sz="1000" dirty="0"/>
                    </a:p>
                  </a:txBody>
                  <a:tcPr/>
                </a:tc>
              </a:tr>
              <a:tr h="4099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Promoting participation in the Certified Student Leader program can produce direct assessment of student learning that could be useful for assessment of the co-curriculum.</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Implement by Spring 2017</a:t>
                      </a:r>
                    </a:p>
                    <a:p>
                      <a:endParaRPr lang="en-US" sz="1000" dirty="0"/>
                    </a:p>
                  </a:txBody>
                  <a:tcPr/>
                </a:tc>
                <a:tc>
                  <a:txBody>
                    <a:bodyPr/>
                    <a:lstStyle/>
                    <a:p>
                      <a:r>
                        <a:rPr lang="en-US" sz="1000" dirty="0" smtClean="0"/>
                        <a:t>The Dean of Student Affairs will work with Student Learning and Institutional Assessment to coordinate these assessment efforts. </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This can be accomplished</a:t>
                      </a:r>
                      <a:r>
                        <a:rPr lang="en-US" sz="1000" baseline="0" dirty="0" smtClean="0"/>
                        <a:t> through existing funding. </a:t>
                      </a:r>
                      <a:endParaRPr lang="en-US" sz="1000" dirty="0" smtClean="0"/>
                    </a:p>
                    <a:p>
                      <a:endParaRPr lang="en-US" sz="1000" dirty="0"/>
                    </a:p>
                  </a:txBody>
                  <a:tcPr/>
                </a:tc>
              </a:tr>
              <a:tr h="5856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Encouraging broad participation by on-campus employers could produce excellent direct assessment of student learning from employment. Rubric assessment of students participating in “Lumberjack Grow,” could connect with Core Curriculum Assessment. </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Implement by Spring 2017</a:t>
                      </a:r>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Dean of Student Affairs will work with Student Learning and Institutional Assessment to coordinate these assessment efforts. </a:t>
                      </a:r>
                    </a:p>
                    <a:p>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This can be accomplished</a:t>
                      </a:r>
                      <a:r>
                        <a:rPr lang="en-US" sz="1000" baseline="0" dirty="0" smtClean="0"/>
                        <a:t> through existing funding. </a:t>
                      </a:r>
                      <a:endParaRPr lang="en-US" sz="1000" dirty="0"/>
                    </a:p>
                  </a:txBody>
                  <a:tcPr/>
                </a:tc>
              </a:tr>
              <a:tr h="5856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Change the name of the Office of Career Services to the </a:t>
                      </a:r>
                      <a:r>
                        <a:rPr lang="en-US" sz="1000" b="1" dirty="0" smtClean="0">
                          <a:solidFill>
                            <a:schemeClr val="tx1"/>
                          </a:solidFill>
                        </a:rPr>
                        <a:t>Center for Career and Professional Development. </a:t>
                      </a:r>
                      <a:r>
                        <a:rPr lang="en-US" sz="1000" dirty="0" smtClean="0">
                          <a:solidFill>
                            <a:schemeClr val="tx1"/>
                          </a:solidFill>
                        </a:rPr>
                        <a:t>This name change will reflect the growing trend of focusing on the need for helping students develop the skills employers desire most and is compatible with the desire to mold and shape students for their future careers.</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Implement by Fall 2016</a:t>
                      </a:r>
                    </a:p>
                    <a:p>
                      <a:endParaRPr lang="en-US" sz="1000" dirty="0"/>
                    </a:p>
                  </a:txBody>
                  <a:tcPr/>
                </a:tc>
                <a:tc>
                  <a:txBody>
                    <a:bodyPr/>
                    <a:lstStyle/>
                    <a:p>
                      <a:r>
                        <a:rPr lang="en-US" sz="1000" dirty="0" smtClean="0"/>
                        <a:t>Career Services staff will manage this transition. Materials such as letterhead will be replaced as they are used. </a:t>
                      </a:r>
                      <a:endParaRPr 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anticipated initial cost is $1,000. This can be accomplished with existing funding. </a:t>
                      </a:r>
                    </a:p>
                    <a:p>
                      <a:endParaRPr lang="en-US" sz="1000" dirty="0"/>
                    </a:p>
                  </a:txBody>
                  <a:tcPr/>
                </a:tc>
              </a:tr>
            </a:tbl>
          </a:graphicData>
        </a:graphic>
      </p:graphicFrame>
      <p:sp>
        <p:nvSpPr>
          <p:cNvPr id="3" name="TextBox 2"/>
          <p:cNvSpPr txBox="1"/>
          <p:nvPr/>
        </p:nvSpPr>
        <p:spPr>
          <a:xfrm>
            <a:off x="-30018" y="6927"/>
            <a:ext cx="9144000" cy="523220"/>
          </a:xfrm>
          <a:prstGeom prst="rect">
            <a:avLst/>
          </a:prstGeom>
          <a:noFill/>
        </p:spPr>
        <p:txBody>
          <a:bodyPr wrap="square" rtlCol="0">
            <a:spAutoFit/>
          </a:bodyPr>
          <a:lstStyle/>
          <a:p>
            <a:pPr algn="ctr"/>
            <a:r>
              <a:rPr lang="en-US" sz="2800" b="1" dirty="0" smtClean="0"/>
              <a:t>Implementation </a:t>
            </a:r>
            <a:endParaRPr lang="en-US" sz="2800" b="1" dirty="0"/>
          </a:p>
        </p:txBody>
      </p:sp>
    </p:spTree>
    <p:extLst>
      <p:ext uri="{BB962C8B-B14F-4D97-AF65-F5344CB8AC3E}">
        <p14:creationId xmlns:p14="http://schemas.microsoft.com/office/powerpoint/2010/main" val="3671592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063" y="1387929"/>
            <a:ext cx="3571875" cy="4082143"/>
          </a:xfrm>
          <a:prstGeom prst="rect">
            <a:avLst/>
          </a:prstGeom>
        </p:spPr>
      </p:pic>
    </p:spTree>
    <p:extLst>
      <p:ext uri="{BB962C8B-B14F-4D97-AF65-F5344CB8AC3E}">
        <p14:creationId xmlns:p14="http://schemas.microsoft.com/office/powerpoint/2010/main" val="24828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10000"/>
                  </a:schemeClr>
                </a:solidFill>
              </a:rPr>
              <a:t>Strategies</a:t>
            </a:r>
            <a:endParaRPr lang="en-US" dirty="0">
              <a:solidFill>
                <a:schemeClr val="accent4">
                  <a:lumMod val="10000"/>
                </a:schemeClr>
              </a:solidFill>
            </a:endParaRPr>
          </a:p>
        </p:txBody>
      </p:sp>
      <p:sp>
        <p:nvSpPr>
          <p:cNvPr id="3" name="Content Placeholder 2"/>
          <p:cNvSpPr>
            <a:spLocks noGrp="1"/>
          </p:cNvSpPr>
          <p:nvPr>
            <p:ph idx="1"/>
          </p:nvPr>
        </p:nvSpPr>
        <p:spPr/>
        <p:txBody>
          <a:bodyPr>
            <a:normAutofit fontScale="85000" lnSpcReduction="10000"/>
          </a:bodyPr>
          <a:lstStyle/>
          <a:p>
            <a:r>
              <a:rPr lang="en-US" b="1" dirty="0">
                <a:solidFill>
                  <a:schemeClr val="tx1">
                    <a:lumMod val="90000"/>
                    <a:lumOff val="10000"/>
                  </a:schemeClr>
                </a:solidFill>
              </a:rPr>
              <a:t>Strategy 1: </a:t>
            </a:r>
            <a:r>
              <a:rPr lang="en-US" dirty="0">
                <a:solidFill>
                  <a:schemeClr val="accent4">
                    <a:lumMod val="10000"/>
                  </a:schemeClr>
                </a:solidFill>
              </a:rPr>
              <a:t>Promote ‘soft skills’ </a:t>
            </a:r>
            <a:r>
              <a:rPr lang="en-US" dirty="0" smtClean="0">
                <a:solidFill>
                  <a:schemeClr val="accent4">
                    <a:lumMod val="10000"/>
                  </a:schemeClr>
                </a:solidFill>
              </a:rPr>
              <a:t>development</a:t>
            </a:r>
          </a:p>
          <a:p>
            <a:r>
              <a:rPr lang="en-US" b="1" dirty="0" smtClean="0">
                <a:solidFill>
                  <a:schemeClr val="tx1">
                    <a:lumMod val="90000"/>
                    <a:lumOff val="10000"/>
                  </a:schemeClr>
                </a:solidFill>
              </a:rPr>
              <a:t>Strategy </a:t>
            </a:r>
            <a:r>
              <a:rPr lang="en-US" b="1" dirty="0">
                <a:solidFill>
                  <a:schemeClr val="tx1">
                    <a:lumMod val="90000"/>
                    <a:lumOff val="10000"/>
                  </a:schemeClr>
                </a:solidFill>
              </a:rPr>
              <a:t>2: </a:t>
            </a:r>
            <a:r>
              <a:rPr lang="en-US" dirty="0" smtClean="0">
                <a:solidFill>
                  <a:schemeClr val="accent4">
                    <a:lumMod val="10000"/>
                  </a:schemeClr>
                </a:solidFill>
              </a:rPr>
              <a:t>Increase connections between student affairs, academic affairs and the local business community</a:t>
            </a:r>
          </a:p>
          <a:p>
            <a:r>
              <a:rPr lang="en-US" b="1" dirty="0" smtClean="0">
                <a:solidFill>
                  <a:schemeClr val="tx1">
                    <a:lumMod val="90000"/>
                    <a:lumOff val="10000"/>
                  </a:schemeClr>
                </a:solidFill>
              </a:rPr>
              <a:t>Strategy </a:t>
            </a:r>
            <a:r>
              <a:rPr lang="en-US" b="1" dirty="0">
                <a:solidFill>
                  <a:schemeClr val="tx1">
                    <a:lumMod val="90000"/>
                    <a:lumOff val="10000"/>
                  </a:schemeClr>
                </a:solidFill>
              </a:rPr>
              <a:t>3: </a:t>
            </a:r>
            <a:r>
              <a:rPr lang="en-US" dirty="0" smtClean="0">
                <a:solidFill>
                  <a:schemeClr val="accent4">
                    <a:lumMod val="10000"/>
                  </a:schemeClr>
                </a:solidFill>
              </a:rPr>
              <a:t>Provide training to promote career readiness</a:t>
            </a:r>
          </a:p>
          <a:p>
            <a:r>
              <a:rPr lang="en-US" b="1" dirty="0" smtClean="0">
                <a:solidFill>
                  <a:schemeClr val="tx1">
                    <a:lumMod val="90000"/>
                    <a:lumOff val="10000"/>
                  </a:schemeClr>
                </a:solidFill>
              </a:rPr>
              <a:t>Strategy 4: </a:t>
            </a:r>
            <a:r>
              <a:rPr lang="en-US" dirty="0" smtClean="0">
                <a:solidFill>
                  <a:schemeClr val="accent4">
                    <a:lumMod val="10000"/>
                  </a:schemeClr>
                </a:solidFill>
              </a:rPr>
              <a:t>Collect direct assessment of student learning that can support compliance with the “marketable skills” initiative of the THECB and align with core assessment.</a:t>
            </a:r>
          </a:p>
          <a:p>
            <a:r>
              <a:rPr lang="en-US" b="1" dirty="0">
                <a:solidFill>
                  <a:schemeClr val="tx1">
                    <a:lumMod val="90000"/>
                    <a:lumOff val="10000"/>
                  </a:schemeClr>
                </a:solidFill>
              </a:rPr>
              <a:t>Strategy </a:t>
            </a:r>
            <a:r>
              <a:rPr lang="en-US" b="1" dirty="0" smtClean="0">
                <a:solidFill>
                  <a:schemeClr val="tx1">
                    <a:lumMod val="90000"/>
                    <a:lumOff val="10000"/>
                  </a:schemeClr>
                </a:solidFill>
              </a:rPr>
              <a:t>5: </a:t>
            </a:r>
            <a:r>
              <a:rPr lang="en-US" dirty="0">
                <a:solidFill>
                  <a:schemeClr val="accent4">
                    <a:lumMod val="10000"/>
                  </a:schemeClr>
                </a:solidFill>
              </a:rPr>
              <a:t>Change of philosophy and name of Career Services</a:t>
            </a:r>
          </a:p>
          <a:p>
            <a:endParaRPr lang="en-US" dirty="0">
              <a:solidFill>
                <a:schemeClr val="accent4">
                  <a:lumMod val="10000"/>
                </a:schemeClr>
              </a:solidFill>
            </a:endParaRPr>
          </a:p>
        </p:txBody>
      </p:sp>
    </p:spTree>
    <p:extLst>
      <p:ext uri="{BB962C8B-B14F-4D97-AF65-F5344CB8AC3E}">
        <p14:creationId xmlns:p14="http://schemas.microsoft.com/office/powerpoint/2010/main" val="2906304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4400"/>
            <a:ext cx="9144000" cy="1222375"/>
          </a:xfrm>
        </p:spPr>
        <p:txBody>
          <a:bodyPr>
            <a:normAutofit/>
          </a:bodyPr>
          <a:lstStyle/>
          <a:p>
            <a:pPr algn="ctr"/>
            <a:r>
              <a:rPr lang="en-US" sz="4000" dirty="0">
                <a:effectLst/>
              </a:rPr>
              <a:t>Career </a:t>
            </a:r>
            <a:r>
              <a:rPr lang="en-US" sz="4000" dirty="0" smtClean="0">
                <a:effectLst/>
              </a:rPr>
              <a:t>Integration </a:t>
            </a:r>
            <a:r>
              <a:rPr lang="en-US" sz="4000" dirty="0">
                <a:effectLst/>
              </a:rPr>
              <a:t>committee </a:t>
            </a:r>
            <a:endParaRPr lang="en-US" sz="4000" dirty="0"/>
          </a:p>
        </p:txBody>
      </p:sp>
      <p:sp>
        <p:nvSpPr>
          <p:cNvPr id="3" name="Subtitle 2"/>
          <p:cNvSpPr>
            <a:spLocks noGrp="1"/>
          </p:cNvSpPr>
          <p:nvPr>
            <p:ph type="subTitle" idx="1"/>
          </p:nvPr>
        </p:nvSpPr>
        <p:spPr>
          <a:xfrm>
            <a:off x="0" y="3886200"/>
            <a:ext cx="9144000" cy="1905000"/>
          </a:xfrm>
        </p:spPr>
        <p:txBody>
          <a:bodyPr>
            <a:normAutofit/>
          </a:bodyPr>
          <a:lstStyle/>
          <a:p>
            <a:pPr algn="ctr"/>
            <a:r>
              <a:rPr lang="en-US" sz="2800" b="1" dirty="0" smtClean="0">
                <a:solidFill>
                  <a:schemeClr val="accent4">
                    <a:lumMod val="10000"/>
                  </a:schemeClr>
                </a:solidFill>
              </a:rPr>
              <a:t>SFA Envisioned</a:t>
            </a:r>
          </a:p>
          <a:p>
            <a:pPr algn="ctr"/>
            <a:r>
              <a:rPr lang="en-US" b="1" i="1" dirty="0" smtClean="0"/>
              <a:t>Strategic Plan</a:t>
            </a:r>
          </a:p>
          <a:p>
            <a:pPr algn="ctr"/>
            <a:r>
              <a:rPr lang="en-US" sz="1600" i="1" dirty="0" smtClean="0"/>
              <a:t>April 7, 2016 </a:t>
            </a:r>
          </a:p>
          <a:p>
            <a:pPr algn="ctr"/>
            <a:r>
              <a:rPr lang="en-US" b="1" dirty="0" smtClean="0"/>
              <a:t> </a:t>
            </a:r>
            <a:endParaRPr lang="en-US" b="1" dirty="0"/>
          </a:p>
        </p:txBody>
      </p:sp>
      <p:pic>
        <p:nvPicPr>
          <p:cNvPr id="3076" name="Picture 4" descr="https://upload.wikimedia.org/wikipedia/en/thumb/f/ff/SFA_Athletics_logo.png/150px-SFA_Athletics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285999"/>
            <a:ext cx="1600200" cy="1450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023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Charge</a:t>
            </a:r>
            <a:endParaRPr lang="en-US" dirty="0"/>
          </a:p>
        </p:txBody>
      </p:sp>
      <p:sp>
        <p:nvSpPr>
          <p:cNvPr id="3" name="Content Placeholder 2"/>
          <p:cNvSpPr>
            <a:spLocks noGrp="1"/>
          </p:cNvSpPr>
          <p:nvPr>
            <p:ph idx="1"/>
          </p:nvPr>
        </p:nvSpPr>
        <p:spPr>
          <a:xfrm>
            <a:off x="228600" y="4191001"/>
            <a:ext cx="8686800" cy="1752600"/>
          </a:xfrm>
          <a:solidFill>
            <a:schemeClr val="accent3">
              <a:lumMod val="75000"/>
              <a:alpha val="13000"/>
            </a:schemeClr>
          </a:solidFill>
        </p:spPr>
        <p:txBody>
          <a:bodyPr/>
          <a:lstStyle/>
          <a:p>
            <a:r>
              <a:rPr lang="en-US" dirty="0" smtClean="0">
                <a:solidFill>
                  <a:schemeClr val="accent4">
                    <a:lumMod val="10000"/>
                  </a:schemeClr>
                </a:solidFill>
              </a:rPr>
              <a:t>“Infuse </a:t>
            </a:r>
            <a:r>
              <a:rPr lang="en-US" dirty="0">
                <a:solidFill>
                  <a:schemeClr val="accent4">
                    <a:lumMod val="10000"/>
                  </a:schemeClr>
                </a:solidFill>
              </a:rPr>
              <a:t>career development experiences throughout a student's academic, co-curricular and extracurricular experience while at SFA</a:t>
            </a:r>
            <a:r>
              <a:rPr lang="en-US" dirty="0" smtClean="0">
                <a:solidFill>
                  <a:schemeClr val="accent4">
                    <a:lumMod val="10000"/>
                  </a:schemeClr>
                </a:solidFill>
              </a:rPr>
              <a:t>.”</a:t>
            </a:r>
            <a:endParaRPr lang="en-US" dirty="0">
              <a:solidFill>
                <a:schemeClr val="accent4">
                  <a:lumMod val="10000"/>
                </a:schemeClr>
              </a:solidFill>
            </a:endParaRPr>
          </a:p>
        </p:txBody>
      </p:sp>
      <p:pic>
        <p:nvPicPr>
          <p:cNvPr id="1026" name="Picture 2" descr="Goal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5647" y="1219200"/>
            <a:ext cx="1552385" cy="22098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3429000"/>
            <a:ext cx="9144000" cy="523220"/>
          </a:xfrm>
          <a:prstGeom prst="rect">
            <a:avLst/>
          </a:prstGeom>
        </p:spPr>
        <p:txBody>
          <a:bodyPr wrap="square">
            <a:spAutoFit/>
          </a:bodyPr>
          <a:lstStyle/>
          <a:p>
            <a:pPr algn="ctr" fontAlgn="base"/>
            <a:r>
              <a:rPr lang="en-US" sz="2800" b="1" dirty="0"/>
              <a:t>Fostering Academic &amp; Co-Curricular Innovation</a:t>
            </a:r>
          </a:p>
        </p:txBody>
      </p:sp>
    </p:spTree>
    <p:extLst>
      <p:ext uri="{BB962C8B-B14F-4D97-AF65-F5344CB8AC3E}">
        <p14:creationId xmlns:p14="http://schemas.microsoft.com/office/powerpoint/2010/main" val="4007185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10000"/>
                  </a:schemeClr>
                </a:solidFill>
              </a:rPr>
              <a:t>Strategies</a:t>
            </a:r>
            <a:endParaRPr lang="en-US" dirty="0">
              <a:solidFill>
                <a:schemeClr val="accent4">
                  <a:lumMod val="10000"/>
                </a:schemeClr>
              </a:solidFill>
            </a:endParaRPr>
          </a:p>
        </p:txBody>
      </p:sp>
      <p:sp>
        <p:nvSpPr>
          <p:cNvPr id="3" name="Content Placeholder 2"/>
          <p:cNvSpPr>
            <a:spLocks noGrp="1"/>
          </p:cNvSpPr>
          <p:nvPr>
            <p:ph idx="1"/>
          </p:nvPr>
        </p:nvSpPr>
        <p:spPr/>
        <p:txBody>
          <a:bodyPr>
            <a:normAutofit fontScale="85000" lnSpcReduction="10000"/>
          </a:bodyPr>
          <a:lstStyle/>
          <a:p>
            <a:r>
              <a:rPr lang="en-US" b="1" dirty="0">
                <a:solidFill>
                  <a:schemeClr val="tx1">
                    <a:lumMod val="90000"/>
                    <a:lumOff val="10000"/>
                  </a:schemeClr>
                </a:solidFill>
              </a:rPr>
              <a:t>Strategy 1: </a:t>
            </a:r>
            <a:r>
              <a:rPr lang="en-US" dirty="0">
                <a:solidFill>
                  <a:schemeClr val="accent4">
                    <a:lumMod val="10000"/>
                  </a:schemeClr>
                </a:solidFill>
              </a:rPr>
              <a:t>Promote ‘soft skills’ </a:t>
            </a:r>
            <a:r>
              <a:rPr lang="en-US" dirty="0" smtClean="0">
                <a:solidFill>
                  <a:schemeClr val="accent4">
                    <a:lumMod val="10000"/>
                  </a:schemeClr>
                </a:solidFill>
              </a:rPr>
              <a:t>development</a:t>
            </a:r>
          </a:p>
          <a:p>
            <a:r>
              <a:rPr lang="en-US" b="1" dirty="0" smtClean="0">
                <a:solidFill>
                  <a:schemeClr val="tx1">
                    <a:lumMod val="90000"/>
                    <a:lumOff val="10000"/>
                  </a:schemeClr>
                </a:solidFill>
              </a:rPr>
              <a:t>Strategy </a:t>
            </a:r>
            <a:r>
              <a:rPr lang="en-US" b="1" dirty="0">
                <a:solidFill>
                  <a:schemeClr val="tx1">
                    <a:lumMod val="90000"/>
                    <a:lumOff val="10000"/>
                  </a:schemeClr>
                </a:solidFill>
              </a:rPr>
              <a:t>2: </a:t>
            </a:r>
            <a:r>
              <a:rPr lang="en-US" dirty="0" smtClean="0">
                <a:solidFill>
                  <a:schemeClr val="accent4">
                    <a:lumMod val="10000"/>
                  </a:schemeClr>
                </a:solidFill>
              </a:rPr>
              <a:t>Increase connections between student affairs, academic affairs and the local business community</a:t>
            </a:r>
          </a:p>
          <a:p>
            <a:r>
              <a:rPr lang="en-US" b="1" dirty="0" smtClean="0">
                <a:solidFill>
                  <a:schemeClr val="tx1">
                    <a:lumMod val="90000"/>
                    <a:lumOff val="10000"/>
                  </a:schemeClr>
                </a:solidFill>
              </a:rPr>
              <a:t>Strategy </a:t>
            </a:r>
            <a:r>
              <a:rPr lang="en-US" b="1" dirty="0">
                <a:solidFill>
                  <a:schemeClr val="tx1">
                    <a:lumMod val="90000"/>
                    <a:lumOff val="10000"/>
                  </a:schemeClr>
                </a:solidFill>
              </a:rPr>
              <a:t>3: </a:t>
            </a:r>
            <a:r>
              <a:rPr lang="en-US" dirty="0" smtClean="0">
                <a:solidFill>
                  <a:schemeClr val="accent4">
                    <a:lumMod val="10000"/>
                  </a:schemeClr>
                </a:solidFill>
              </a:rPr>
              <a:t>Provide training to promote career readiness</a:t>
            </a:r>
          </a:p>
          <a:p>
            <a:r>
              <a:rPr lang="en-US" b="1" dirty="0" smtClean="0">
                <a:solidFill>
                  <a:schemeClr val="tx1">
                    <a:lumMod val="90000"/>
                    <a:lumOff val="10000"/>
                  </a:schemeClr>
                </a:solidFill>
              </a:rPr>
              <a:t>Strategy 4: </a:t>
            </a:r>
            <a:r>
              <a:rPr lang="en-US" dirty="0" smtClean="0">
                <a:solidFill>
                  <a:schemeClr val="accent4">
                    <a:lumMod val="10000"/>
                  </a:schemeClr>
                </a:solidFill>
              </a:rPr>
              <a:t>Collect direct assessment of student learning that can support compliance with the “marketable skills” initiative of the THECB and align with core assessment.</a:t>
            </a:r>
          </a:p>
          <a:p>
            <a:r>
              <a:rPr lang="en-US" b="1" dirty="0">
                <a:solidFill>
                  <a:schemeClr val="tx1">
                    <a:lumMod val="90000"/>
                    <a:lumOff val="10000"/>
                  </a:schemeClr>
                </a:solidFill>
              </a:rPr>
              <a:t>Strategy </a:t>
            </a:r>
            <a:r>
              <a:rPr lang="en-US" b="1" dirty="0" smtClean="0">
                <a:solidFill>
                  <a:schemeClr val="tx1">
                    <a:lumMod val="90000"/>
                    <a:lumOff val="10000"/>
                  </a:schemeClr>
                </a:solidFill>
              </a:rPr>
              <a:t>5: </a:t>
            </a:r>
            <a:r>
              <a:rPr lang="en-US" dirty="0">
                <a:solidFill>
                  <a:schemeClr val="accent4">
                    <a:lumMod val="10000"/>
                  </a:schemeClr>
                </a:solidFill>
              </a:rPr>
              <a:t>Change of philosophy and name of Career Services</a:t>
            </a:r>
          </a:p>
          <a:p>
            <a:endParaRPr lang="en-US" dirty="0">
              <a:solidFill>
                <a:schemeClr val="accent4">
                  <a:lumMod val="10000"/>
                </a:schemeClr>
              </a:solidFill>
            </a:endParaRPr>
          </a:p>
        </p:txBody>
      </p:sp>
    </p:spTree>
    <p:extLst>
      <p:ext uri="{BB962C8B-B14F-4D97-AF65-F5344CB8AC3E}">
        <p14:creationId xmlns:p14="http://schemas.microsoft.com/office/powerpoint/2010/main" val="1081626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534400" cy="838200"/>
          </a:xfrm>
        </p:spPr>
        <p:txBody>
          <a:bodyPr>
            <a:normAutofit/>
          </a:bodyPr>
          <a:lstStyle/>
          <a:p>
            <a:r>
              <a:rPr lang="en-US" sz="2800" dirty="0" smtClean="0">
                <a:solidFill>
                  <a:schemeClr val="tx1">
                    <a:lumMod val="90000"/>
                    <a:lumOff val="10000"/>
                  </a:schemeClr>
                </a:solidFill>
              </a:rPr>
              <a:t>Strategy 1: Promote ‘soft skills’ Development</a:t>
            </a:r>
            <a:endParaRPr lang="en-US" sz="2800" dirty="0">
              <a:solidFill>
                <a:schemeClr val="tx1">
                  <a:lumMod val="90000"/>
                  <a:lumOff val="10000"/>
                </a:schemeClr>
              </a:solidFill>
            </a:endParaRPr>
          </a:p>
        </p:txBody>
      </p:sp>
      <p:sp>
        <p:nvSpPr>
          <p:cNvPr id="3" name="Content Placeholder 2"/>
          <p:cNvSpPr>
            <a:spLocks noGrp="1"/>
          </p:cNvSpPr>
          <p:nvPr>
            <p:ph idx="1"/>
          </p:nvPr>
        </p:nvSpPr>
        <p:spPr>
          <a:xfrm>
            <a:off x="609600" y="2743200"/>
            <a:ext cx="8382000" cy="3870325"/>
          </a:xfrm>
        </p:spPr>
        <p:txBody>
          <a:bodyPr>
            <a:normAutofit fontScale="70000" lnSpcReduction="20000"/>
          </a:bodyPr>
          <a:lstStyle/>
          <a:p>
            <a:pPr lvl="0"/>
            <a:r>
              <a:rPr lang="en-US" b="1" dirty="0" smtClean="0">
                <a:solidFill>
                  <a:schemeClr val="accent4">
                    <a:lumMod val="10000"/>
                  </a:schemeClr>
                </a:solidFill>
              </a:rPr>
              <a:t>Action Step 1: </a:t>
            </a:r>
            <a:r>
              <a:rPr lang="en-US" dirty="0" smtClean="0">
                <a:solidFill>
                  <a:schemeClr val="accent4">
                    <a:lumMod val="10000"/>
                  </a:schemeClr>
                </a:solidFill>
              </a:rPr>
              <a:t>Creating </a:t>
            </a:r>
            <a:r>
              <a:rPr lang="en-US" dirty="0">
                <a:solidFill>
                  <a:schemeClr val="accent4">
                    <a:lumMod val="10000"/>
                  </a:schemeClr>
                </a:solidFill>
              </a:rPr>
              <a:t>a program to help promote student learning (especially soft skills) from on-campus jobs and off-campus jobs.  </a:t>
            </a:r>
            <a:r>
              <a:rPr lang="en-US" b="1" dirty="0">
                <a:solidFill>
                  <a:schemeClr val="accent4">
                    <a:lumMod val="10000"/>
                  </a:schemeClr>
                </a:solidFill>
              </a:rPr>
              <a:t>(SIMILAR TO IOWA GROW</a:t>
            </a:r>
            <a:r>
              <a:rPr lang="en-US" b="1" dirty="0" smtClean="0">
                <a:solidFill>
                  <a:schemeClr val="accent4">
                    <a:lumMod val="10000"/>
                  </a:schemeClr>
                </a:solidFill>
              </a:rPr>
              <a:t>)</a:t>
            </a:r>
          </a:p>
          <a:p>
            <a:pPr lvl="0"/>
            <a:endParaRPr lang="en-US" b="1" dirty="0">
              <a:solidFill>
                <a:schemeClr val="accent4">
                  <a:lumMod val="10000"/>
                </a:schemeClr>
              </a:solidFill>
            </a:endParaRPr>
          </a:p>
          <a:p>
            <a:pPr lvl="0"/>
            <a:r>
              <a:rPr lang="en-US" b="1" dirty="0" smtClean="0">
                <a:solidFill>
                  <a:schemeClr val="accent4">
                    <a:lumMod val="10000"/>
                  </a:schemeClr>
                </a:solidFill>
              </a:rPr>
              <a:t>Action Step 2: </a:t>
            </a:r>
            <a:r>
              <a:rPr lang="en-US" dirty="0" smtClean="0">
                <a:solidFill>
                  <a:schemeClr val="accent4">
                    <a:lumMod val="10000"/>
                  </a:schemeClr>
                </a:solidFill>
              </a:rPr>
              <a:t>Create </a:t>
            </a:r>
            <a:r>
              <a:rPr lang="en-US" dirty="0">
                <a:solidFill>
                  <a:schemeClr val="accent4">
                    <a:lumMod val="10000"/>
                  </a:schemeClr>
                </a:solidFill>
              </a:rPr>
              <a:t>marketing to promote the development of soft skills to students and faculty. </a:t>
            </a:r>
            <a:endParaRPr lang="en-US" dirty="0" smtClean="0">
              <a:solidFill>
                <a:schemeClr val="accent4">
                  <a:lumMod val="10000"/>
                </a:schemeClr>
              </a:solidFill>
            </a:endParaRPr>
          </a:p>
          <a:p>
            <a:pPr lvl="0"/>
            <a:endParaRPr lang="en-US" dirty="0">
              <a:solidFill>
                <a:schemeClr val="accent4">
                  <a:lumMod val="10000"/>
                </a:schemeClr>
              </a:solidFill>
            </a:endParaRPr>
          </a:p>
          <a:p>
            <a:pPr lvl="0"/>
            <a:r>
              <a:rPr lang="en-US" b="1" dirty="0" smtClean="0">
                <a:solidFill>
                  <a:schemeClr val="accent4">
                    <a:lumMod val="10000"/>
                  </a:schemeClr>
                </a:solidFill>
              </a:rPr>
              <a:t>Action Step 3: </a:t>
            </a:r>
            <a:r>
              <a:rPr lang="en-US" dirty="0" smtClean="0">
                <a:solidFill>
                  <a:schemeClr val="accent4">
                    <a:lumMod val="10000"/>
                  </a:schemeClr>
                </a:solidFill>
              </a:rPr>
              <a:t>Develop </a:t>
            </a:r>
            <a:r>
              <a:rPr lang="en-US" dirty="0">
                <a:solidFill>
                  <a:schemeClr val="accent4">
                    <a:lumMod val="10000"/>
                  </a:schemeClr>
                </a:solidFill>
              </a:rPr>
              <a:t>connections between </a:t>
            </a:r>
            <a:r>
              <a:rPr lang="en-US" dirty="0" smtClean="0">
                <a:solidFill>
                  <a:schemeClr val="accent4">
                    <a:lumMod val="10000"/>
                  </a:schemeClr>
                </a:solidFill>
              </a:rPr>
              <a:t>Academic and Student Affairs using the </a:t>
            </a:r>
            <a:r>
              <a:rPr lang="en-US" dirty="0">
                <a:solidFill>
                  <a:schemeClr val="accent4">
                    <a:lumMod val="10000"/>
                  </a:schemeClr>
                </a:solidFill>
              </a:rPr>
              <a:t>Certified Student Leader program based on the ten skills and competencies identified as most desired by employers conducted by the National Association of Colleges and Employers.</a:t>
            </a:r>
          </a:p>
          <a:p>
            <a:endParaRPr lang="en-US" dirty="0"/>
          </a:p>
        </p:txBody>
      </p:sp>
      <p:sp>
        <p:nvSpPr>
          <p:cNvPr id="7" name="Rectangle 6"/>
          <p:cNvSpPr/>
          <p:nvPr/>
        </p:nvSpPr>
        <p:spPr>
          <a:xfrm>
            <a:off x="685800" y="1219200"/>
            <a:ext cx="8458200" cy="1338828"/>
          </a:xfrm>
          <a:prstGeom prst="rect">
            <a:avLst/>
          </a:prstGeom>
          <a:solidFill>
            <a:schemeClr val="accent3">
              <a:lumMod val="75000"/>
            </a:schemeClr>
          </a:solidFill>
        </p:spPr>
        <p:txBody>
          <a:bodyPr wrap="square">
            <a:spAutoFit/>
          </a:bodyPr>
          <a:lstStyle/>
          <a:p>
            <a:r>
              <a:rPr lang="en-US" sz="2700" u="sng" dirty="0" smtClean="0">
                <a:solidFill>
                  <a:schemeClr val="bg1"/>
                </a:solidFill>
              </a:rPr>
              <a:t>Rationale </a:t>
            </a:r>
            <a:r>
              <a:rPr lang="en-US" sz="2700" dirty="0" smtClean="0">
                <a:solidFill>
                  <a:schemeClr val="bg1"/>
                </a:solidFill>
              </a:rPr>
              <a:t>: More than 50% of SFA’s graduates are first-generation college students. These students often lack “polish” and need transformative experiences.   </a:t>
            </a:r>
            <a:endParaRPr lang="en-US" sz="2700" u="sng" dirty="0">
              <a:solidFill>
                <a:schemeClr val="bg1"/>
              </a:solidFill>
            </a:endParaRPr>
          </a:p>
        </p:txBody>
      </p:sp>
    </p:spTree>
    <p:extLst>
      <p:ext uri="{BB962C8B-B14F-4D97-AF65-F5344CB8AC3E}">
        <p14:creationId xmlns:p14="http://schemas.microsoft.com/office/powerpoint/2010/main" val="13979479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ata:image/jpeg;base64,/9j/4AAQSkZJRgABAQAAAQABAAD/2wCEAAkGBxQTEhQSEBQWFhUVFRgaGBcYFRcaFxgYHxoXHhgYHRYYHCggGBomHRgcJTEhJSkrLi4uGB8zODMsNygtLisBCgoKDgwOFBAPFCwcHBwrLCwsLCwsLCwsLCwsLCwrLCwsLCwsLCwrLDcrLCw3KywrNzcrKyssKysrKywsKysrK//AABEIAJABFwMBIgACEQEDEQH/xAAcAAEAAgMBAQEAAAAAAAAAAAAABgcEBQgBAwL/xABGEAABAwIDBAcFBQQIBgMAAAABAAIDBBEFEiEGBzFBExQiUWGBkTJxcqGxQlJigsE0c5LRFSMzU1SisuEXJJOzwvAWJTX/xAAXAQEBAQEAAAAAAAAAAAAAAAAAAQID/8QAHhEBAQEBAQADAQEBAAAAAAAAAAERAiESMUEyUSL/2gAMAwEAAhEDEQA/ALxREQEREBERAREQEREBERAREQEREBERAREQEREBERAREQEREBERAREQEREBERAREQEREBERARaLbTEZKelfLCbOBbY2vxNjoVj7B4tLU0xkmN3dI4aADQAW0Cm+4JKiw8TxGOCMyTOytHzPcBzKr6r2+qZ39HRRW7tM7z42GgUvUgs1FWPSYz7Vn+6zPovaLb+ohf0dbFfv0yvHjY6FT5wWaiwKSubUQ56d+jgbOtwNuY7x3KG7JbVVDqt1NWOBOrRZoFnj3cQRf0V+UFgovAtPtXjHVaZ8o9r2WfEeH8/JXRuUVb7GbZzS1AiqXAh4Ib2QLO5cON1Y4KTrR6i1G1OLdWppJR7VrM+I6D+fktTsDiVTURvmqHAtvlYA0DUe0bj09U33BLV5dabazGOq0z5B7RGVnxHh6cVGtgdrJZ5HQ1LsziLsNgOHtDRS9SXBP0XgXq0CIiAiIgIiICIiAiIgIiICIiAiIgIiIIvvJ/YJPiZ/qCxd1n7Gf3rvo1ZW8n9gk+Jn+oLF3WfsZ/eu+jVi/wBCL7cVr6qtbTM4McGNHLMbZnf+9ysfAcGjpYxHEPidzce8lVlG8Q4xeTQdYOp/FwP+YK3wpx7bQWr2gwOOqjLJBrrldbVp7wtqvCt2aKn2Arn01Y6mfwe4scOQe29iPRffeRQOgqY6uLTOQb90jNfmLehWFTu6bGM0fDrF7jubxPyVjbWYV1mmkjHtWzM+Iaj14ea5SbzRmYPXtnhZM3g9oPuPMeqrreNXGoqo6SLXIQLd8jrfQW9SvdgdoxBBURy6dGDIwePAt9bepTdxQOnqZKuTXISffI7+Q+qtvykgxdt8A6m6nlh0Fmgkf3jdc3n+isvBMRFRBHM37bRcdx5j1WPtRhXWaaSL7Vrt+Iaj+XmoJu+2gEEdRFNoGtdI0HTUCzm+86K/zR9N5NeZqiKkj1y2uO97uA8h9VYOEUAghjhbwY0D3nmfMqvN3lG6oq5KuXXISR3Z3X+g/RT7aHFBTU8kx4tb2R3uPsj1Tn96or/b+udVVkdJFqGODffI7ifIfqsPanCTh9TDLDfL2XNP4m2zA+/6FYWyuMxwVDqioDnusbWt7R4k39/zW72q2wpquB0XRyBw7THENsCPPgsbLNFjYZWtmiZKzg9oI8PBZarndZjHt0rz+Nn/AJD9fMqxl15uwERFoEREBF8qqobGx0jzZrAXOJ4ADUlRv/iHhv8Ai4/n/JBKUUfw7bShnkbDDUMfI42a0XubAk8u4LfgoPUREBERAREQEREBEK1+LYxDTMz1ErY2/iPH3DiUGn3kfsEnxM/1BYu6z9jP7130atFtDvMwyZhhf08jCRcsZl4G/FxCydj9usLYzoYZHxXcTaYEan8fDl3rOf8AWrlZG8TZh0v/ADMAu4Cz2jiQODh4hY+zG8BoaI6wEFtgJAL3H4hxBU0xTGoKeITTytZGSLPJ7JvwsQsGv2bpKoCR0Yu4Ah7eySCLg6cfNS82XYj6Ha6jtfrDLed/Syie1G34e0xUYPa0MhFtPwjjfxWjxk4PTTvgmkqekjNnNawkXsD7WWx0KycM24wanOaKKUu++YyXerjopfkuVId3ey7ob1E4s9wsxvNreZPiVOSq8G+HD+6b/p/7rOpN6WHSG3TFvxxvaPUhakyGVD9vsI6CrdlHZm7TfeT2h6/VWbsphXVqaOP7VszviPH/AN8ElpqesEMwc2Rsb8zHNcCCe4+HD0W4Ck5y6gqc3g4T0NWXNHZm7Y+K9nD1sfMK4ytHtO2lAjlrHtYInh7S5wFyOVufu8FeudH62Rwnq1LHGfaIzP8AiPH+Shm83EzLNHSR65SCR3vd7LfT6rPrd7eHsNmukk+CPT1cRdRyh20wjrHWHNqRJmLsz25hfvs0ngpZ5kXKsPCdlaeOGNj4Y3uDRmcWgknnqVlnZ6l/w8X8AXywLaelq/2aZrz929nfwnVbhayIqbayhNBXMnhFmEh7QOAto9np9VaNBVtljZIz2XtBHmott/jNBHkgxBzgXDO3K1xNgSOIGi1eEbwsKpoxFFNJlBJGaN5tflw4LMmWrlWMiiWEbxKGomZBDI4yPNmgxuHK/EqWLaF0CoveZtpUsxB7Kad7I4QxuVp0LhcuJ773t5K58ErxPTxTN4SMa71GqLZjKqIWvY5jxdrgQ4d4OhHoqM3w7L01I6ndSM6My5wWAmxtl1APD2reYV7FU/tg3ruP0tNxZBkLvI9I/wBbNClOUt2H2Dp6SOKR0eapDbukJNw4jUAcANbKZ2QL1VL6IiICIiAiIgIiIItt9tazD4M9g6V9xGy/E83HwF1QkDarFKxrXPMk0h4k9ljeZA5NHctlvTxg1OIy69mE9G3wA9r3XN7+5S7cHhoJqagjUZI2+d3O/wDFRueRMNnd29FTMAfE2aTm+Rt9fBvADwWXjGwNDUNLXU7GHk6MBjh6aKUBeqs65o24wapoCKKWVz6ckyRfdPIm2uVwvqBpzXQezJvSU/7ln+kLUbw9k/6QphExzWyMeHMc4Gw5OGneFvcDo3Q08UTyC6ONrSRwJAtdQt2NftDsxS1EcvSwxlzmk58gDwbaHMBe65eIXXNX7DvhP0XI7uJ96Vrl0RsTs7Sy4dSukpoXOdC0uJjaST4m11Fd527uCKndV0jejMdi9gPYLb2uPukKfbvj/wDW0f7hn0WFvTxBkWG1AcReRuRo5lxI4Izvqjdjdp5KCdsjCejJAlZfsubzNvvC+hXT0Mgc0OHAgEe4rkmipHSyMijGZ8jg1oHMkrrChgyRxs+6xrfQAJGukf2+2tZh8GewdK+4jZfiebj+EKh6dlVitY1r3l8rz7Tr5Y287D7LR3DitjvVxc1GIyi/Zh/q2+FtXervopbuCoATVTkajJGPO7nfooSZNTLAN3NFTsAdE2Z/N8gzEnnZp0AWfiOxFDM0tfTRjxY0McPcW2UhC9WmNc27d7JSYZOx0b3GN5vFILtc0j7JI4OHeFY26zb51V/ytUbzNF2P/vAOII+8Led/DXcb2sOEuGzEi5itID3WOvyJXPmG1joZY5ozZ8b2vB8Qb+nI+BUb+46gxzZ6nq2ltREx5LS0OIGZo/C7iO9cx4zh7qeeWB/GN5bfvtwPmNV1Vh9UJYmSt4PY1w8xdUZvvwzo65sw9meMH87dD8sqVOUz3M0NM+iZKImGZkjw55aC+/Kx4jskKwMQqWxRSSu0bGxzj7gCT9FTu4bE8s1RTHg9okb726O+RCme+DE+iw6Rg9qciMeN+PyCFnqgMQqXSyOmeDeVzn687uPr3eSvDchivS0LoXHtQSED4HdpvoS4eQUS3k7L9Bh9BIBrEzo5Pzdq5/MT/EVh7lsV6Kv6InszsLfzN1b8syjV9i/nvABJ4AXPkqj3TN61iFdXu4XIafiJt/laFN942JdBh1S8Gxcwsb73dn9Vq9zWF9DhzXEdqZ7pD7tGt+TQqx+J0F6iKoIiICIiAiIgIiIOTtoAet1Obj1mb/uPVxbgyOp1A59ZPp0UVvoVAt7eDGnxB7rdmoHSN9+gePI29VJdweIgPqacn2wyRvja4d8i1R0v0udR/a3a2DD2xvqc1pHFrcovqBfvW/C+c9Ox4s9rXD8QB+qrmgP/ABgoO6b/AKY/mv03e/QEgWm1Nv7P/dVRvLoY4cRnjiaGsu05RoASBfT9FN9xGFxPZUzSRtc9sjWtLmg5Rlvpfhcn5KNZMW1Um7HfCfoVyQ/ifeV1xV+w/wCE/Qrkd/E+8pV5WdgtTjwpIuqsBhEY6MtEeYt5cSoDjeJVE8p66+Rz2mxD+Le8BvBq6M2A/wDzaT9wxQXfVspmaK+EatsJgOY+y/3jgfAhCX1u91mBUDYRU0hdJIdHPktnYebco0b5d/FWAuad3m1JoKoON+hkIbKPDk8eIv6LpOKQOaHNIIIBBHAjkUjNjlXaVpFZVX49Zn9OkcR8lbu4EjqlSOfWvl0UVvmCoRvfwQ09e6S3YqBnafHQPHvvb1Ug3C4oGyVFMTq8Nkb7xcO+RHop+tX6XQi8BXq0wj+3xH9HVd/7l/0XL/JdD74MUEOHSMv2pyIwO/m75BULguGvqZ4qeMXdI8N9w5uPgBc+SjfP06V2FB/o+lzcehZ9FGd9uF9LQiYDtQSA/ldo7y4eintFTiONkbeDGho9wFljY9h4qKeaB3CSNzfMjT5ozvrm3YbFerV9PKTZvSBrvhd2T6XurP2+HXMYoKEasi/rZB+YG38LLfnKpWWMtcWu0c0kHwINj8wrg3PF9XV1VfN7TWsjHvsL+dmg/mCN3/U927wrrNBUQgXcYy5nxt1b8xbzXNOE1xhminbxjka/+Eg/outCFy9txhXVq6ohtYB5c34XdofVKnNWRvnxTpoqKmiN+sPD9DyNms+bvkrQwukEMMcTeEbGtHkAFQu73pK7EaNsuraWIW+GO5b53cPRdCBEvnj1ERVkREQEREBERAREQRzbfZVmIU5iccr23Mb7Xyu/keaoCenq8Kq2OeDHKx12n7DxzseDgf1XSBrnOJEUecNNi4vDRccbaG9l9KiljnjDaiJpB4seA6yjUuIbgW9eilYOncYJPtNcCW38HDiPfqvvi29OgiYTHIZncmMB1Pi46BfSq3b4c4gintc8Gvc0Dyv8l+m7CYbTjN1ZrjpYPcTzA0B96J4oDGMUdVVEkz/blcXZRrYcgBxsBZXBuHgcynqs7XNvM0jM0i4yDUXVj0tLFF2Y2MjB5Na1t/IcV9pZABckeqLbqKbVbeUdK2aN8l5mtI6MA5sxGg7hxC5wXTb9laKpPWJqZjnyAOcTqeA4laqTZagGcmgjyMflLr68tcvdqlJcavd9vAo20kFPNJ0ckbQyzge1yBBHerHqYWvY5jwHNcC1wPAg6EKPf/B8OFj1WIa6ac/Vbqrqy1zWNbmc65sXZbAWub28eCJXNe2+zbqCqdCdWHtRu+8z+Y4FTXdnvHZBH1WucQxv9nJxDR9x3O3cVaNbhtNWxsdVRMe1tyM/2eR15cFhnYXDv8LF6f7o1r7bUYBFiVL0bj7QD4ngeySNHe4g6juKoPEcKrMJqWSOGVzHXZIP7N/hfuPcV0k2SONrGAgN0awX0sBoPdYL9SxiQOZIxrm6aOsQ6/G7SjMuIHs7vapJWAVN4JOYIJYfFrhy8Dqs/Ed6GHxtJbN0hto1jSSfC50Hmsiq3e4bKS7q7R35HFo9AV8YN22Gg6Q5rci9xHpdF8U7tFjlTi9U3JG420jibrkaTxJ7zzJVsbtdgRQtMs5Dqh4tpwjb90Hme8qYYdhkMDcsETI29zWgetuKy2yA6g3CYWv0EXgeDwN18HVNpBGR7TSQe+x1HzCrLnTelhnQYlOBo2QiQfm4/wCYFXDukwvoMOiuO1KTKfzcPkAsjGdnqPEJnCojLnwjKDmLbg6nhxAOi3uGys6MZRlY3studC1ugPyUat8Zypbf1hNpYKoDRzTG4+LTmZ8i70CufOFptoMNgrA2mqGZ2EdILG1i0gDUe9Eiu9wWG6VNSRzbGPLtO+oVvrWYBg0NJEIaZuVmYutcnU8TdbNUt2iIiIIiICIiAiIgIi8QaeFxia6NzX2zOLXsF7hxJ5cCL2X4b0gbC+QPcWufm0u6xBANh5Ldopi61EDHFgOVwvUZrHjludViVVNrIHRFzzIC1+W4y5gR2vs2AKkSWTDUexGiDpJOka85gMha1rracASLsN9b+K+1ZCOkc6WMyAxtDDlzZT2swtyJuNVu7JZMNYuFRlsMbSLEMaCO7TgtZJhZd0rwDnExe0EnK62WwIvaxtx5LfWXiYaj9dBnkzyMeWujaAAwOLTc5gQQbHUajuWZFRjpIXZScsbhmcAX/Ztc9/FbSyWTDUeko3dHDma7KwvLmhocdScpykdoD9V+3UtoowGvdGJC5zHAZspvbsDkDY28FvrJZMNaargjLY3CHRr/AGejGYDX7NuF0qad56zlB7QjsOGYAdpo7iRcea3NksmGtJTwgyZoozG0RuDuzlzHkLcyNdUw/D+j6uWsykNIeQBf2ftHnqt3ZephrAxeIujIAzatu0aFzQe03zCwY4LmUxRljTC4Wy5czuVm+Guvit4lkw1qqOhEb4ixgb/VkOsLa9m1+88V9sXjdkD4xd8ZzNHfyLfMErPSyYa0VTQSMjj6LWQXa4+D/bd5O7XkvpVUjWujzRl8bYy0DLmyuuNcviOfgtylkw1oWUJc2FrmHKJXOyn7LbOyg+o0X7xHD3Z2CEWY1jgWjQOF29gEezfVbuy9TDXwpCMrbNLRbRpFreFl90RVBERAREQEREBERAREQEREBERAREQEREBERAREQEREBERAREQEREBERAREQEREBERAREQER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TEhQSEBQWFhUVFRgaGBcYFRcaFxgYHxoXHhgYHRYYHCggGBomHRgcJTEhJSkrLi4uGB8zODMsNygtLisBCgoKDgwOFBAPFCwcHBwrLCwsLCwsLCwsLCwsLCwrLCwsLCwsLCwrLDcrLCw3KywrNzcrKyssKysrKywsKysrK//AABEIAJABFwMBIgACEQEDEQH/xAAcAAEAAgMBAQEAAAAAAAAAAAAABgcEBQgBAwL/xABGEAABAwIDBAcFBQQIBgMAAAABAAIDBBEFEiEGBzFBExQiUWGBkTJxcqGxQlJigsE0c5LRFSMzU1SisuEXJJOzwvAWJTX/xAAXAQEBAQEAAAAAAAAAAAAAAAAAAQID/8QAHhEBAQEBAQADAQEBAAAAAAAAAAERAiESMUEyUSL/2gAMAwEAAhEDEQA/ALxREQEREBERAREQEREBERAREQEREBERAREQEREBERAREQEREBERAREQEREBERAREQEREBERARaLbTEZKelfLCbOBbY2vxNjoVj7B4tLU0xkmN3dI4aADQAW0Cm+4JKiw8TxGOCMyTOytHzPcBzKr6r2+qZ39HRRW7tM7z42GgUvUgs1FWPSYz7Vn+6zPovaLb+ohf0dbFfv0yvHjY6FT5wWaiwKSubUQ56d+jgbOtwNuY7x3KG7JbVVDqt1NWOBOrRZoFnj3cQRf0V+UFgovAtPtXjHVaZ8o9r2WfEeH8/JXRuUVb7GbZzS1AiqXAh4Ib2QLO5cON1Y4KTrR6i1G1OLdWppJR7VrM+I6D+fktTsDiVTURvmqHAtvlYA0DUe0bj09U33BLV5dabazGOq0z5B7RGVnxHh6cVGtgdrJZ5HQ1LsziLsNgOHtDRS9SXBP0XgXq0CIiAiIgIiICIiAiIgIiICIiAiIgIiIIvvJ/YJPiZ/qCxd1n7Gf3rvo1ZW8n9gk+Jn+oLF3WfsZ/eu+jVi/wBCL7cVr6qtbTM4McGNHLMbZnf+9ysfAcGjpYxHEPidzce8lVlG8Q4xeTQdYOp/FwP+YK3wpx7bQWr2gwOOqjLJBrrldbVp7wtqvCt2aKn2Arn01Y6mfwe4scOQe29iPRffeRQOgqY6uLTOQb90jNfmLehWFTu6bGM0fDrF7jubxPyVjbWYV1mmkjHtWzM+Iaj14ea5SbzRmYPXtnhZM3g9oPuPMeqrreNXGoqo6SLXIQLd8jrfQW9SvdgdoxBBURy6dGDIwePAt9bepTdxQOnqZKuTXISffI7+Q+qtvykgxdt8A6m6nlh0Fmgkf3jdc3n+isvBMRFRBHM37bRcdx5j1WPtRhXWaaSL7Vrt+Iaj+XmoJu+2gEEdRFNoGtdI0HTUCzm+86K/zR9N5NeZqiKkj1y2uO97uA8h9VYOEUAghjhbwY0D3nmfMqvN3lG6oq5KuXXISR3Z3X+g/RT7aHFBTU8kx4tb2R3uPsj1Tn96or/b+udVVkdJFqGODffI7ifIfqsPanCTh9TDLDfL2XNP4m2zA+/6FYWyuMxwVDqioDnusbWt7R4k39/zW72q2wpquB0XRyBw7THENsCPPgsbLNFjYZWtmiZKzg9oI8PBZarndZjHt0rz+Nn/AJD9fMqxl15uwERFoEREBF8qqobGx0jzZrAXOJ4ADUlRv/iHhv8Ai4/n/JBKUUfw7bShnkbDDUMfI42a0XubAk8u4LfgoPUREBERAREQEREBEK1+LYxDTMz1ErY2/iPH3DiUGn3kfsEnxM/1BYu6z9jP7130atFtDvMwyZhhf08jCRcsZl4G/FxCydj9usLYzoYZHxXcTaYEan8fDl3rOf8AWrlZG8TZh0v/ADMAu4Cz2jiQODh4hY+zG8BoaI6wEFtgJAL3H4hxBU0xTGoKeITTytZGSLPJ7JvwsQsGv2bpKoCR0Yu4Ah7eySCLg6cfNS82XYj6Ha6jtfrDLed/Syie1G34e0xUYPa0MhFtPwjjfxWjxk4PTTvgmkqekjNnNawkXsD7WWx0KycM24wanOaKKUu++YyXerjopfkuVId3ey7ob1E4s9wsxvNreZPiVOSq8G+HD+6b/p/7rOpN6WHSG3TFvxxvaPUhakyGVD9vsI6CrdlHZm7TfeT2h6/VWbsphXVqaOP7VszviPH/AN8ElpqesEMwc2Rsb8zHNcCCe4+HD0W4Ck5y6gqc3g4T0NWXNHZm7Y+K9nD1sfMK4ytHtO2lAjlrHtYInh7S5wFyOVufu8FeudH62Rwnq1LHGfaIzP8AiPH+Shm83EzLNHSR65SCR3vd7LfT6rPrd7eHsNmukk+CPT1cRdRyh20wjrHWHNqRJmLsz25hfvs0ngpZ5kXKsPCdlaeOGNj4Y3uDRmcWgknnqVlnZ6l/w8X8AXywLaelq/2aZrz929nfwnVbhayIqbayhNBXMnhFmEh7QOAto9np9VaNBVtljZIz2XtBHmott/jNBHkgxBzgXDO3K1xNgSOIGi1eEbwsKpoxFFNJlBJGaN5tflw4LMmWrlWMiiWEbxKGomZBDI4yPNmgxuHK/EqWLaF0CoveZtpUsxB7Kad7I4QxuVp0LhcuJ773t5K58ErxPTxTN4SMa71GqLZjKqIWvY5jxdrgQ4d4OhHoqM3w7L01I6ndSM6My5wWAmxtl1APD2reYV7FU/tg3ruP0tNxZBkLvI9I/wBbNClOUt2H2Dp6SOKR0eapDbukJNw4jUAcANbKZ2QL1VL6IiICIiAiIgIiIItt9tazD4M9g6V9xGy/E83HwF1QkDarFKxrXPMk0h4k9ljeZA5NHctlvTxg1OIy69mE9G3wA9r3XN7+5S7cHhoJqagjUZI2+d3O/wDFRueRMNnd29FTMAfE2aTm+Rt9fBvADwWXjGwNDUNLXU7GHk6MBjh6aKUBeqs65o24wapoCKKWVz6ckyRfdPIm2uVwvqBpzXQezJvSU/7ln+kLUbw9k/6QphExzWyMeHMc4Gw5OGneFvcDo3Q08UTyC6ONrSRwJAtdQt2NftDsxS1EcvSwxlzmk58gDwbaHMBe65eIXXNX7DvhP0XI7uJ96Vrl0RsTs7Sy4dSukpoXOdC0uJjaST4m11Fd527uCKndV0jejMdi9gPYLb2uPukKfbvj/wDW0f7hn0WFvTxBkWG1AcReRuRo5lxI4Izvqjdjdp5KCdsjCejJAlZfsubzNvvC+hXT0Mgc0OHAgEe4rkmipHSyMijGZ8jg1oHMkrrChgyRxs+6xrfQAJGukf2+2tZh8GewdK+4jZfiebj+EKh6dlVitY1r3l8rz7Tr5Y287D7LR3DitjvVxc1GIyi/Zh/q2+FtXervopbuCoATVTkajJGPO7nfooSZNTLAN3NFTsAdE2Z/N8gzEnnZp0AWfiOxFDM0tfTRjxY0McPcW2UhC9WmNc27d7JSYZOx0b3GN5vFILtc0j7JI4OHeFY26zb51V/ytUbzNF2P/vAOII+8Led/DXcb2sOEuGzEi5itID3WOvyJXPmG1joZY5ozZ8b2vB8Qb+nI+BUb+46gxzZ6nq2ltREx5LS0OIGZo/C7iO9cx4zh7qeeWB/GN5bfvtwPmNV1Vh9UJYmSt4PY1w8xdUZvvwzo65sw9meMH87dD8sqVOUz3M0NM+iZKImGZkjw55aC+/Kx4jskKwMQqWxRSSu0bGxzj7gCT9FTu4bE8s1RTHg9okb726O+RCme+DE+iw6Rg9qciMeN+PyCFnqgMQqXSyOmeDeVzn687uPr3eSvDchivS0LoXHtQSED4HdpvoS4eQUS3k7L9Bh9BIBrEzo5Pzdq5/MT/EVh7lsV6Kv6InszsLfzN1b8syjV9i/nvABJ4AXPkqj3TN61iFdXu4XIafiJt/laFN942JdBh1S8Gxcwsb73dn9Vq9zWF9DhzXEdqZ7pD7tGt+TQqx+J0F6iKoIiICIiAiIgIiIOTtoAet1Obj1mb/uPVxbgyOp1A59ZPp0UVvoVAt7eDGnxB7rdmoHSN9+gePI29VJdweIgPqacn2wyRvja4d8i1R0v0udR/a3a2DD2xvqc1pHFrcovqBfvW/C+c9Ox4s9rXD8QB+qrmgP/ABgoO6b/AKY/mv03e/QEgWm1Nv7P/dVRvLoY4cRnjiaGsu05RoASBfT9FN9xGFxPZUzSRtc9sjWtLmg5Rlvpfhcn5KNZMW1Um7HfCfoVyQ/ifeV1xV+w/wCE/Qrkd/E+8pV5WdgtTjwpIuqsBhEY6MtEeYt5cSoDjeJVE8p66+Rz2mxD+Le8BvBq6M2A/wDzaT9wxQXfVspmaK+EatsJgOY+y/3jgfAhCX1u91mBUDYRU0hdJIdHPktnYebco0b5d/FWAuad3m1JoKoON+hkIbKPDk8eIv6LpOKQOaHNIIIBBHAjkUjNjlXaVpFZVX49Zn9OkcR8lbu4EjqlSOfWvl0UVvmCoRvfwQ09e6S3YqBnafHQPHvvb1Ug3C4oGyVFMTq8Nkb7xcO+RHop+tX6XQi8BXq0wj+3xH9HVd/7l/0XL/JdD74MUEOHSMv2pyIwO/m75BULguGvqZ4qeMXdI8N9w5uPgBc+SjfP06V2FB/o+lzcehZ9FGd9uF9LQiYDtQSA/ldo7y4eintFTiONkbeDGho9wFljY9h4qKeaB3CSNzfMjT5ozvrm3YbFerV9PKTZvSBrvhd2T6XurP2+HXMYoKEasi/rZB+YG38LLfnKpWWMtcWu0c0kHwINj8wrg3PF9XV1VfN7TWsjHvsL+dmg/mCN3/U927wrrNBUQgXcYy5nxt1b8xbzXNOE1xhminbxjka/+Eg/outCFy9txhXVq6ohtYB5c34XdofVKnNWRvnxTpoqKmiN+sPD9DyNms+bvkrQwukEMMcTeEbGtHkAFQu73pK7EaNsuraWIW+GO5b53cPRdCBEvnj1ERVkREQEREBERAREQRzbfZVmIU5iccr23Mb7Xyu/keaoCenq8Kq2OeDHKx12n7DxzseDgf1XSBrnOJEUecNNi4vDRccbaG9l9KiljnjDaiJpB4seA6yjUuIbgW9eilYOncYJPtNcCW38HDiPfqvvi29OgiYTHIZncmMB1Pi46BfSq3b4c4gintc8Gvc0Dyv8l+m7CYbTjN1ZrjpYPcTzA0B96J4oDGMUdVVEkz/blcXZRrYcgBxsBZXBuHgcynqs7XNvM0jM0i4yDUXVj0tLFF2Y2MjB5Na1t/IcV9pZABckeqLbqKbVbeUdK2aN8l5mtI6MA5sxGg7hxC5wXTb9laKpPWJqZjnyAOcTqeA4laqTZagGcmgjyMflLr68tcvdqlJcavd9vAo20kFPNJ0ckbQyzge1yBBHerHqYWvY5jwHNcC1wPAg6EKPf/B8OFj1WIa6ac/Vbqrqy1zWNbmc65sXZbAWub28eCJXNe2+zbqCqdCdWHtRu+8z+Y4FTXdnvHZBH1WucQxv9nJxDR9x3O3cVaNbhtNWxsdVRMe1tyM/2eR15cFhnYXDv8LF6f7o1r7bUYBFiVL0bj7QD4ngeySNHe4g6juKoPEcKrMJqWSOGVzHXZIP7N/hfuPcV0k2SONrGAgN0awX0sBoPdYL9SxiQOZIxrm6aOsQ6/G7SjMuIHs7vapJWAVN4JOYIJYfFrhy8Dqs/Ed6GHxtJbN0hto1jSSfC50Hmsiq3e4bKS7q7R35HFo9AV8YN22Gg6Q5rci9xHpdF8U7tFjlTi9U3JG420jibrkaTxJ7zzJVsbtdgRQtMs5Dqh4tpwjb90Hme8qYYdhkMDcsETI29zWgetuKy2yA6g3CYWv0EXgeDwN18HVNpBGR7TSQe+x1HzCrLnTelhnQYlOBo2QiQfm4/wCYFXDukwvoMOiuO1KTKfzcPkAsjGdnqPEJnCojLnwjKDmLbg6nhxAOi3uGys6MZRlY3studC1ugPyUat8Zypbf1hNpYKoDRzTG4+LTmZ8i70CufOFptoMNgrA2mqGZ2EdILG1i0gDUe9Eiu9wWG6VNSRzbGPLtO+oVvrWYBg0NJEIaZuVmYutcnU8TdbNUt2iIiIIiICIiAiIgIi8QaeFxia6NzX2zOLXsF7hxJ5cCL2X4b0gbC+QPcWufm0u6xBANh5Ldopi61EDHFgOVwvUZrHjludViVVNrIHRFzzIC1+W4y5gR2vs2AKkSWTDUexGiDpJOka85gMha1rracASLsN9b+K+1ZCOkc6WMyAxtDDlzZT2swtyJuNVu7JZMNYuFRlsMbSLEMaCO7TgtZJhZd0rwDnExe0EnK62WwIvaxtx5LfWXiYaj9dBnkzyMeWujaAAwOLTc5gQQbHUajuWZFRjpIXZScsbhmcAX/Ztc9/FbSyWTDUeko3dHDma7KwvLmhocdScpykdoD9V+3UtoowGvdGJC5zHAZspvbsDkDY28FvrJZMNaargjLY3CHRr/AGejGYDX7NuF0qad56zlB7QjsOGYAdpo7iRcea3NksmGtJTwgyZoozG0RuDuzlzHkLcyNdUw/D+j6uWsykNIeQBf2ftHnqt3ZephrAxeIujIAzatu0aFzQe03zCwY4LmUxRljTC4Wy5czuVm+Guvit4lkw1qqOhEb4ixgb/VkOsLa9m1+88V9sXjdkD4xd8ZzNHfyLfMErPSyYa0VTQSMjj6LWQXa4+D/bd5O7XkvpVUjWujzRl8bYy0DLmyuuNcviOfgtylkw1oWUJc2FrmHKJXOyn7LbOyg+o0X7xHD3Z2CEWY1jgWjQOF29gEezfVbuy9TDXwpCMrbNLRbRpFreFl90RVBERAREQEREBERAREQEREBERAREQEREBERAREQEREBERAREQEREBERAREQEREBERAREQERE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s://vp.studentlife.uiowa.edu/assets/Uploads/_resampled/ResizedImage349180-IowaGrow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666" y="3581400"/>
            <a:ext cx="3324225" cy="1714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176" name="Picture 8" descr="https://www.aacu.org/sites/default/files/styles/front-page-rotator/public/iowacampusmodel.jpg?itok=E4jD5KJ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160337"/>
            <a:ext cx="9033164" cy="23542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749964" y="3048000"/>
            <a:ext cx="5105400" cy="3139321"/>
          </a:xfrm>
          <a:prstGeom prst="rect">
            <a:avLst/>
          </a:prstGeom>
        </p:spPr>
        <p:txBody>
          <a:bodyPr wrap="square">
            <a:spAutoFit/>
          </a:bodyPr>
          <a:lstStyle/>
          <a:p>
            <a:pPr marL="285750" indent="-285750">
              <a:buFont typeface="Wingdings" panose="05000000000000000000" pitchFamily="2" charset="2"/>
              <a:buChar char="§"/>
            </a:pPr>
            <a:r>
              <a:rPr lang="en-US" dirty="0"/>
              <a:t>How is this job fitting in with your academics</a:t>
            </a:r>
            <a:r>
              <a:rPr lang="en-US" dirty="0" smtClean="0"/>
              <a:t>?</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What are you learning here that’s helping you in school?</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What </a:t>
            </a:r>
            <a:r>
              <a:rPr lang="en-US" dirty="0"/>
              <a:t>are you learning in class that you can apply here at work?</a:t>
            </a:r>
          </a:p>
          <a:p>
            <a:pPr marL="285750" indent="-285750">
              <a:buFont typeface="Wingdings" panose="05000000000000000000" pitchFamily="2" charset="2"/>
              <a:buChar char="§"/>
            </a:pPr>
            <a:endParaRPr lang="en-US" dirty="0" smtClean="0"/>
          </a:p>
          <a:p>
            <a:pPr marL="285750" indent="-285750">
              <a:buFont typeface="Wingdings" panose="05000000000000000000" pitchFamily="2" charset="2"/>
              <a:buChar char="§"/>
            </a:pPr>
            <a:r>
              <a:rPr lang="en-US" dirty="0" smtClean="0"/>
              <a:t>Can </a:t>
            </a:r>
            <a:r>
              <a:rPr lang="en-US" dirty="0"/>
              <a:t>you give me a couple of examples of things you’ve learned here that you think you’ll use in your chosen profession?</a:t>
            </a:r>
          </a:p>
        </p:txBody>
      </p:sp>
    </p:spTree>
    <p:extLst>
      <p:ext uri="{BB962C8B-B14F-4D97-AF65-F5344CB8AC3E}">
        <p14:creationId xmlns:p14="http://schemas.microsoft.com/office/powerpoint/2010/main" val="3340696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data:image/jpeg;base64,/9j/4AAQSkZJRgABAQAAAQABAAD/2wCEAAkGBxQTEhQSEBQWFhUVFRgaGBcYFRcaFxgYHxoXHhgYHRYYHCggGBomHRgcJTEhJSkrLi4uGB8zODMsNygtLisBCgoKDgwOFBAPFCwcHBwrLCwsLCwsLCwsLCwsLCwrLCwsLCwsLCwrLDcrLCw3KywrNzcrKyssKysrKywsKysrK//AABEIAJABFwMBIgACEQEDEQH/xAAcAAEAAgMBAQEAAAAAAAAAAAAABgcEBQgBAwL/xABGEAABAwIDBAcFBQQIBgMAAAABAAIDBBEFEiEGBzFBExQiUWGBkTJxcqGxQlJigsE0c5LRFSMzU1SisuEXJJOzwvAWJTX/xAAXAQEBAQEAAAAAAAAAAAAAAAAAAQID/8QAHhEBAQEBAQADAQEBAAAAAAAAAAERAiESMUEyUSL/2gAMAwEAAhEDEQA/ALxREQEREBERAREQEREBERAREQEREBERAREQEREBERAREQEREBERAREQEREBERAREQEREBERARaLbTEZKelfLCbOBbY2vxNjoVj7B4tLU0xkmN3dI4aADQAW0Cm+4JKiw8TxGOCMyTOytHzPcBzKr6r2+qZ39HRRW7tM7z42GgUvUgs1FWPSYz7Vn+6zPovaLb+ohf0dbFfv0yvHjY6FT5wWaiwKSubUQ56d+jgbOtwNuY7x3KG7JbVVDqt1NWOBOrRZoFnj3cQRf0V+UFgovAtPtXjHVaZ8o9r2WfEeH8/JXRuUVb7GbZzS1AiqXAh4Ib2QLO5cON1Y4KTrR6i1G1OLdWppJR7VrM+I6D+fktTsDiVTURvmqHAtvlYA0DUe0bj09U33BLV5dabazGOq0z5B7RGVnxHh6cVGtgdrJZ5HQ1LsziLsNgOHtDRS9SXBP0XgXq0CIiAiIgIiICIiAiIgIiICIiAiIgIiIIvvJ/YJPiZ/qCxd1n7Gf3rvo1ZW8n9gk+Jn+oLF3WfsZ/eu+jVi/wBCL7cVr6qtbTM4McGNHLMbZnf+9ysfAcGjpYxHEPidzce8lVlG8Q4xeTQdYOp/FwP+YK3wpx7bQWr2gwOOqjLJBrrldbVp7wtqvCt2aKn2Arn01Y6mfwe4scOQe29iPRffeRQOgqY6uLTOQb90jNfmLehWFTu6bGM0fDrF7jubxPyVjbWYV1mmkjHtWzM+Iaj14ea5SbzRmYPXtnhZM3g9oPuPMeqrreNXGoqo6SLXIQLd8jrfQW9SvdgdoxBBURy6dGDIwePAt9bepTdxQOnqZKuTXISffI7+Q+qtvykgxdt8A6m6nlh0Fmgkf3jdc3n+isvBMRFRBHM37bRcdx5j1WPtRhXWaaSL7Vrt+Iaj+XmoJu+2gEEdRFNoGtdI0HTUCzm+86K/zR9N5NeZqiKkj1y2uO97uA8h9VYOEUAghjhbwY0D3nmfMqvN3lG6oq5KuXXISR3Z3X+g/RT7aHFBTU8kx4tb2R3uPsj1Tn96or/b+udVVkdJFqGODffI7ifIfqsPanCTh9TDLDfL2XNP4m2zA+/6FYWyuMxwVDqioDnusbWt7R4k39/zW72q2wpquB0XRyBw7THENsCPPgsbLNFjYZWtmiZKzg9oI8PBZarndZjHt0rz+Nn/AJD9fMqxl15uwERFoEREBF8qqobGx0jzZrAXOJ4ADUlRv/iHhv8Ai4/n/JBKUUfw7bShnkbDDUMfI42a0XubAk8u4LfgoPUREBERAREQEREBEK1+LYxDTMz1ErY2/iPH3DiUGn3kfsEnxM/1BYu6z9jP7130atFtDvMwyZhhf08jCRcsZl4G/FxCydj9usLYzoYZHxXcTaYEan8fDl3rOf8AWrlZG8TZh0v/ADMAu4Cz2jiQODh4hY+zG8BoaI6wEFtgJAL3H4hxBU0xTGoKeITTytZGSLPJ7JvwsQsGv2bpKoCR0Yu4Ah7eySCLg6cfNS82XYj6Ha6jtfrDLed/Syie1G34e0xUYPa0MhFtPwjjfxWjxk4PTTvgmkqekjNnNawkXsD7WWx0KycM24wanOaKKUu++YyXerjopfkuVId3ey7ob1E4s9wsxvNreZPiVOSq8G+HD+6b/p/7rOpN6WHSG3TFvxxvaPUhakyGVD9vsI6CrdlHZm7TfeT2h6/VWbsphXVqaOP7VszviPH/AN8ElpqesEMwc2Rsb8zHNcCCe4+HD0W4Ck5y6gqc3g4T0NWXNHZm7Y+K9nD1sfMK4ytHtO2lAjlrHtYInh7S5wFyOVufu8FeudH62Rwnq1LHGfaIzP8AiPH+Shm83EzLNHSR65SCR3vd7LfT6rPrd7eHsNmukk+CPT1cRdRyh20wjrHWHNqRJmLsz25hfvs0ngpZ5kXKsPCdlaeOGNj4Y3uDRmcWgknnqVlnZ6l/w8X8AXywLaelq/2aZrz929nfwnVbhayIqbayhNBXMnhFmEh7QOAto9np9VaNBVtljZIz2XtBHmott/jNBHkgxBzgXDO3K1xNgSOIGi1eEbwsKpoxFFNJlBJGaN5tflw4LMmWrlWMiiWEbxKGomZBDI4yPNmgxuHK/EqWLaF0CoveZtpUsxB7Kad7I4QxuVp0LhcuJ773t5K58ErxPTxTN4SMa71GqLZjKqIWvY5jxdrgQ4d4OhHoqM3w7L01I6ndSM6My5wWAmxtl1APD2reYV7FU/tg3ruP0tNxZBkLvI9I/wBbNClOUt2H2Dp6SOKR0eapDbukJNw4jUAcANbKZ2QL1VL6IiICIiAiIgIiIItt9tazD4M9g6V9xGy/E83HwF1QkDarFKxrXPMk0h4k9ljeZA5NHctlvTxg1OIy69mE9G3wA9r3XN7+5S7cHhoJqagjUZI2+d3O/wDFRueRMNnd29FTMAfE2aTm+Rt9fBvADwWXjGwNDUNLXU7GHk6MBjh6aKUBeqs65o24wapoCKKWVz6ckyRfdPIm2uVwvqBpzXQezJvSU/7ln+kLUbw9k/6QphExzWyMeHMc4Gw5OGneFvcDo3Q08UTyC6ONrSRwJAtdQt2NftDsxS1EcvSwxlzmk58gDwbaHMBe65eIXXNX7DvhP0XI7uJ96Vrl0RsTs7Sy4dSukpoXOdC0uJjaST4m11Fd527uCKndV0jejMdi9gPYLb2uPukKfbvj/wDW0f7hn0WFvTxBkWG1AcReRuRo5lxI4Izvqjdjdp5KCdsjCejJAlZfsubzNvvC+hXT0Mgc0OHAgEe4rkmipHSyMijGZ8jg1oHMkrrChgyRxs+6xrfQAJGukf2+2tZh8GewdK+4jZfiebj+EKh6dlVitY1r3l8rz7Tr5Y287D7LR3DitjvVxc1GIyi/Zh/q2+FtXervopbuCoATVTkajJGPO7nfooSZNTLAN3NFTsAdE2Z/N8gzEnnZp0AWfiOxFDM0tfTRjxY0McPcW2UhC9WmNc27d7JSYZOx0b3GN5vFILtc0j7JI4OHeFY26zb51V/ytUbzNF2P/vAOII+8Led/DXcb2sOEuGzEi5itID3WOvyJXPmG1joZY5ozZ8b2vB8Qb+nI+BUb+46gxzZ6nq2ltREx5LS0OIGZo/C7iO9cx4zh7qeeWB/GN5bfvtwPmNV1Vh9UJYmSt4PY1w8xdUZvvwzo65sw9meMH87dD8sqVOUz3M0NM+iZKImGZkjw55aC+/Kx4jskKwMQqWxRSSu0bGxzj7gCT9FTu4bE8s1RTHg9okb726O+RCme+DE+iw6Rg9qciMeN+PyCFnqgMQqXSyOmeDeVzn687uPr3eSvDchivS0LoXHtQSED4HdpvoS4eQUS3k7L9Bh9BIBrEzo5Pzdq5/MT/EVh7lsV6Kv6InszsLfzN1b8syjV9i/nvABJ4AXPkqj3TN61iFdXu4XIafiJt/laFN942JdBh1S8Gxcwsb73dn9Vq9zWF9DhzXEdqZ7pD7tGt+TQqx+J0F6iKoIiICIiAiIgIiIOTtoAet1Obj1mb/uPVxbgyOp1A59ZPp0UVvoVAt7eDGnxB7rdmoHSN9+gePI29VJdweIgPqacn2wyRvja4d8i1R0v0udR/a3a2DD2xvqc1pHFrcovqBfvW/C+c9Ox4s9rXD8QB+qrmgP/ABgoO6b/AKY/mv03e/QEgWm1Nv7P/dVRvLoY4cRnjiaGsu05RoASBfT9FN9xGFxPZUzSRtc9sjWtLmg5Rlvpfhcn5KNZMW1Um7HfCfoVyQ/ifeV1xV+w/wCE/Qrkd/E+8pV5WdgtTjwpIuqsBhEY6MtEeYt5cSoDjeJVE8p66+Rz2mxD+Le8BvBq6M2A/wDzaT9wxQXfVspmaK+EatsJgOY+y/3jgfAhCX1u91mBUDYRU0hdJIdHPktnYebco0b5d/FWAuad3m1JoKoON+hkIbKPDk8eIv6LpOKQOaHNIIIBBHAjkUjNjlXaVpFZVX49Zn9OkcR8lbu4EjqlSOfWvl0UVvmCoRvfwQ09e6S3YqBnafHQPHvvb1Ug3C4oGyVFMTq8Nkb7xcO+RHop+tX6XQi8BXq0wj+3xH9HVd/7l/0XL/JdD74MUEOHSMv2pyIwO/m75BULguGvqZ4qeMXdI8N9w5uPgBc+SjfP06V2FB/o+lzcehZ9FGd9uF9LQiYDtQSA/ldo7y4eintFTiONkbeDGho9wFljY9h4qKeaB3CSNzfMjT5ozvrm3YbFerV9PKTZvSBrvhd2T6XurP2+HXMYoKEasi/rZB+YG38LLfnKpWWMtcWu0c0kHwINj8wrg3PF9XV1VfN7TWsjHvsL+dmg/mCN3/U927wrrNBUQgXcYy5nxt1b8xbzXNOE1xhminbxjka/+Eg/outCFy9txhXVq6ohtYB5c34XdofVKnNWRvnxTpoqKmiN+sPD9DyNms+bvkrQwukEMMcTeEbGtHkAFQu73pK7EaNsuraWIW+GO5b53cPRdCBEvnj1ERVkREQEREBERAREQRzbfZVmIU5iccr23Mb7Xyu/keaoCenq8Kq2OeDHKx12n7DxzseDgf1XSBrnOJEUecNNi4vDRccbaG9l9KiljnjDaiJpB4seA6yjUuIbgW9eilYOncYJPtNcCW38HDiPfqvvi29OgiYTHIZncmMB1Pi46BfSq3b4c4gintc8Gvc0Dyv8l+m7CYbTjN1ZrjpYPcTzA0B96J4oDGMUdVVEkz/blcXZRrYcgBxsBZXBuHgcynqs7XNvM0jM0i4yDUXVj0tLFF2Y2MjB5Na1t/IcV9pZABckeqLbqKbVbeUdK2aN8l5mtI6MA5sxGg7hxC5wXTb9laKpPWJqZjnyAOcTqeA4laqTZagGcmgjyMflLr68tcvdqlJcavd9vAo20kFPNJ0ckbQyzge1yBBHerHqYWvY5jwHNcC1wPAg6EKPf/B8OFj1WIa6ac/Vbqrqy1zWNbmc65sXZbAWub28eCJXNe2+zbqCqdCdWHtRu+8z+Y4FTXdnvHZBH1WucQxv9nJxDR9x3O3cVaNbhtNWxsdVRMe1tyM/2eR15cFhnYXDv8LF6f7o1r7bUYBFiVL0bj7QD4ngeySNHe4g6juKoPEcKrMJqWSOGVzHXZIP7N/hfuPcV0k2SONrGAgN0awX0sBoPdYL9SxiQOZIxrm6aOsQ6/G7SjMuIHs7vapJWAVN4JOYIJYfFrhy8Dqs/Ed6GHxtJbN0hto1jSSfC50Hmsiq3e4bKS7q7R35HFo9AV8YN22Gg6Q5rci9xHpdF8U7tFjlTi9U3JG420jibrkaTxJ7zzJVsbtdgRQtMs5Dqh4tpwjb90Hme8qYYdhkMDcsETI29zWgetuKy2yA6g3CYWv0EXgeDwN18HVNpBGR7TSQe+x1HzCrLnTelhnQYlOBo2QiQfm4/wCYFXDukwvoMOiuO1KTKfzcPkAsjGdnqPEJnCojLnwjKDmLbg6nhxAOi3uGys6MZRlY3studC1ugPyUat8Zypbf1hNpYKoDRzTG4+LTmZ8i70CufOFptoMNgrA2mqGZ2EdILG1i0gDUe9Eiu9wWG6VNSRzbGPLtO+oVvrWYBg0NJEIaZuVmYutcnU8TdbNUt2iIiIIiICIiAiIgIi8QaeFxia6NzX2zOLXsF7hxJ5cCL2X4b0gbC+QPcWufm0u6xBANh5Ldopi61EDHFgOVwvUZrHjludViVVNrIHRFzzIC1+W4y5gR2vs2AKkSWTDUexGiDpJOka85gMha1rracASLsN9b+K+1ZCOkc6WMyAxtDDlzZT2swtyJuNVu7JZMNYuFRlsMbSLEMaCO7TgtZJhZd0rwDnExe0EnK62WwIvaxtx5LfWXiYaj9dBnkzyMeWujaAAwOLTc5gQQbHUajuWZFRjpIXZScsbhmcAX/Ztc9/FbSyWTDUeko3dHDma7KwvLmhocdScpykdoD9V+3UtoowGvdGJC5zHAZspvbsDkDY28FvrJZMNaargjLY3CHRr/AGejGYDX7NuF0qad56zlB7QjsOGYAdpo7iRcea3NksmGtJTwgyZoozG0RuDuzlzHkLcyNdUw/D+j6uWsykNIeQBf2ftHnqt3ZephrAxeIujIAzatu0aFzQe03zCwY4LmUxRljTC4Wy5czuVm+Guvit4lkw1qqOhEb4ixgb/VkOsLa9m1+88V9sXjdkD4xd8ZzNHfyLfMErPSyYa0VTQSMjj6LWQXa4+D/bd5O7XkvpVUjWujzRl8bYy0DLmyuuNcviOfgtylkw1oWUJc2FrmHKJXOyn7LbOyg+o0X7xHD3Z2CEWY1jgWjQOF29gEezfVbuy9TDXwpCMrbNLRbRpFreFl90RVBERAREQEREBERAREQEREBERAREQEREBERAREQEREBERAREQEREBERAREQEREBERAREQERE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TEhQSEBQWFhUVFRgaGBcYFRcaFxgYHxoXHhgYHRYYHCggGBomHRgcJTEhJSkrLi4uGB8zODMsNygtLisBCgoKDgwOFBAPFCwcHBwrLCwsLCwsLCwsLCwsLCwrLCwsLCwsLCwrLDcrLCw3KywrNzcrKyssKysrKywsKysrK//AABEIAJABFwMBIgACEQEDEQH/xAAcAAEAAgMBAQEAAAAAAAAAAAAABgcEBQgBAwL/xABGEAABAwIDBAcFBQQIBgMAAAABAAIDBBEFEiEGBzFBExQiUWGBkTJxcqGxQlJigsE0c5LRFSMzU1SisuEXJJOzwvAWJTX/xAAXAQEBAQEAAAAAAAAAAAAAAAAAAQID/8QAHhEBAQEBAQADAQEBAAAAAAAAAAERAiESMUEyUSL/2gAMAwEAAhEDEQA/ALxREQEREBERAREQEREBERAREQEREBERAREQEREBERAREQEREBERAREQEREBERAREQEREBERARaLbTEZKelfLCbOBbY2vxNjoVj7B4tLU0xkmN3dI4aADQAW0Cm+4JKiw8TxGOCMyTOytHzPcBzKr6r2+qZ39HRRW7tM7z42GgUvUgs1FWPSYz7Vn+6zPovaLb+ohf0dbFfv0yvHjY6FT5wWaiwKSubUQ56d+jgbOtwNuY7x3KG7JbVVDqt1NWOBOrRZoFnj3cQRf0V+UFgovAtPtXjHVaZ8o9r2WfEeH8/JXRuUVb7GbZzS1AiqXAh4Ib2QLO5cON1Y4KTrR6i1G1OLdWppJR7VrM+I6D+fktTsDiVTURvmqHAtvlYA0DUe0bj09U33BLV5dabazGOq0z5B7RGVnxHh6cVGtgdrJZ5HQ1LsziLsNgOHtDRS9SXBP0XgXq0CIiAiIgIiICIiAiIgIiICIiAiIgIiIIvvJ/YJPiZ/qCxd1n7Gf3rvo1ZW8n9gk+Jn+oLF3WfsZ/eu+jVi/wBCL7cVr6qtbTM4McGNHLMbZnf+9ysfAcGjpYxHEPidzce8lVlG8Q4xeTQdYOp/FwP+YK3wpx7bQWr2gwOOqjLJBrrldbVp7wtqvCt2aKn2Arn01Y6mfwe4scOQe29iPRffeRQOgqY6uLTOQb90jNfmLehWFTu6bGM0fDrF7jubxPyVjbWYV1mmkjHtWzM+Iaj14ea5SbzRmYPXtnhZM3g9oPuPMeqrreNXGoqo6SLXIQLd8jrfQW9SvdgdoxBBURy6dGDIwePAt9bepTdxQOnqZKuTXISffI7+Q+qtvykgxdt8A6m6nlh0Fmgkf3jdc3n+isvBMRFRBHM37bRcdx5j1WPtRhXWaaSL7Vrt+Iaj+XmoJu+2gEEdRFNoGtdI0HTUCzm+86K/zR9N5NeZqiKkj1y2uO97uA8h9VYOEUAghjhbwY0D3nmfMqvN3lG6oq5KuXXISR3Z3X+g/RT7aHFBTU8kx4tb2R3uPsj1Tn96or/b+udVVkdJFqGODffI7ifIfqsPanCTh9TDLDfL2XNP4m2zA+/6FYWyuMxwVDqioDnusbWt7R4k39/zW72q2wpquB0XRyBw7THENsCPPgsbLNFjYZWtmiZKzg9oI8PBZarndZjHt0rz+Nn/AJD9fMqxl15uwERFoEREBF8qqobGx0jzZrAXOJ4ADUlRv/iHhv8Ai4/n/JBKUUfw7bShnkbDDUMfI42a0XubAk8u4LfgoPUREBERAREQEREBEK1+LYxDTMz1ErY2/iPH3DiUGn3kfsEnxM/1BYu6z9jP7130atFtDvMwyZhhf08jCRcsZl4G/FxCydj9usLYzoYZHxXcTaYEan8fDl3rOf8AWrlZG8TZh0v/ADMAu4Cz2jiQODh4hY+zG8BoaI6wEFtgJAL3H4hxBU0xTGoKeITTytZGSLPJ7JvwsQsGv2bpKoCR0Yu4Ah7eySCLg6cfNS82XYj6Ha6jtfrDLed/Syie1G34e0xUYPa0MhFtPwjjfxWjxk4PTTvgmkqekjNnNawkXsD7WWx0KycM24wanOaKKUu++YyXerjopfkuVId3ey7ob1E4s9wsxvNreZPiVOSq8G+HD+6b/p/7rOpN6WHSG3TFvxxvaPUhakyGVD9vsI6CrdlHZm7TfeT2h6/VWbsphXVqaOP7VszviPH/AN8ElpqesEMwc2Rsb8zHNcCCe4+HD0W4Ck5y6gqc3g4T0NWXNHZm7Y+K9nD1sfMK4ytHtO2lAjlrHtYInh7S5wFyOVufu8FeudH62Rwnq1LHGfaIzP8AiPH+Shm83EzLNHSR65SCR3vd7LfT6rPrd7eHsNmukk+CPT1cRdRyh20wjrHWHNqRJmLsz25hfvs0ngpZ5kXKsPCdlaeOGNj4Y3uDRmcWgknnqVlnZ6l/w8X8AXywLaelq/2aZrz929nfwnVbhayIqbayhNBXMnhFmEh7QOAto9np9VaNBVtljZIz2XtBHmott/jNBHkgxBzgXDO3K1xNgSOIGi1eEbwsKpoxFFNJlBJGaN5tflw4LMmWrlWMiiWEbxKGomZBDI4yPNmgxuHK/EqWLaF0CoveZtpUsxB7Kad7I4QxuVp0LhcuJ773t5K58ErxPTxTN4SMa71GqLZjKqIWvY5jxdrgQ4d4OhHoqM3w7L01I6ndSM6My5wWAmxtl1APD2reYV7FU/tg3ruP0tNxZBkLvI9I/wBbNClOUt2H2Dp6SOKR0eapDbukJNw4jUAcANbKZ2QL1VL6IiICIiAiIgIiIItt9tazD4M9g6V9xGy/E83HwF1QkDarFKxrXPMk0h4k9ljeZA5NHctlvTxg1OIy69mE9G3wA9r3XN7+5S7cHhoJqagjUZI2+d3O/wDFRueRMNnd29FTMAfE2aTm+Rt9fBvADwWXjGwNDUNLXU7GHk6MBjh6aKUBeqs65o24wapoCKKWVz6ckyRfdPIm2uVwvqBpzXQezJvSU/7ln+kLUbw9k/6QphExzWyMeHMc4Gw5OGneFvcDo3Q08UTyC6ONrSRwJAtdQt2NftDsxS1EcvSwxlzmk58gDwbaHMBe65eIXXNX7DvhP0XI7uJ96Vrl0RsTs7Sy4dSukpoXOdC0uJjaST4m11Fd527uCKndV0jejMdi9gPYLb2uPukKfbvj/wDW0f7hn0WFvTxBkWG1AcReRuRo5lxI4Izvqjdjdp5KCdsjCejJAlZfsubzNvvC+hXT0Mgc0OHAgEe4rkmipHSyMijGZ8jg1oHMkrrChgyRxs+6xrfQAJGukf2+2tZh8GewdK+4jZfiebj+EKh6dlVitY1r3l8rz7Tr5Y287D7LR3DitjvVxc1GIyi/Zh/q2+FtXervopbuCoATVTkajJGPO7nfooSZNTLAN3NFTsAdE2Z/N8gzEnnZp0AWfiOxFDM0tfTRjxY0McPcW2UhC9WmNc27d7JSYZOx0b3GN5vFILtc0j7JI4OHeFY26zb51V/ytUbzNF2P/vAOII+8Led/DXcb2sOEuGzEi5itID3WOvyJXPmG1joZY5ozZ8b2vB8Qb+nI+BUb+46gxzZ6nq2ltREx5LS0OIGZo/C7iO9cx4zh7qeeWB/GN5bfvtwPmNV1Vh9UJYmSt4PY1w8xdUZvvwzo65sw9meMH87dD8sqVOUz3M0NM+iZKImGZkjw55aC+/Kx4jskKwMQqWxRSSu0bGxzj7gCT9FTu4bE8s1RTHg9okb726O+RCme+DE+iw6Rg9qciMeN+PyCFnqgMQqXSyOmeDeVzn687uPr3eSvDchivS0LoXHtQSED4HdpvoS4eQUS3k7L9Bh9BIBrEzo5Pzdq5/MT/EVh7lsV6Kv6InszsLfzN1b8syjV9i/nvABJ4AXPkqj3TN61iFdXu4XIafiJt/laFN942JdBh1S8Gxcwsb73dn9Vq9zWF9DhzXEdqZ7pD7tGt+TQqx+J0F6iKoIiICIiAiIgIiIOTtoAet1Obj1mb/uPVxbgyOp1A59ZPp0UVvoVAt7eDGnxB7rdmoHSN9+gePI29VJdweIgPqacn2wyRvja4d8i1R0v0udR/a3a2DD2xvqc1pHFrcovqBfvW/C+c9Ox4s9rXD8QB+qrmgP/ABgoO6b/AKY/mv03e/QEgWm1Nv7P/dVRvLoY4cRnjiaGsu05RoASBfT9FN9xGFxPZUzSRtc9sjWtLmg5Rlvpfhcn5KNZMW1Um7HfCfoVyQ/ifeV1xV+w/wCE/Qrkd/E+8pV5WdgtTjwpIuqsBhEY6MtEeYt5cSoDjeJVE8p66+Rz2mxD+Le8BvBq6M2A/wDzaT9wxQXfVspmaK+EatsJgOY+y/3jgfAhCX1u91mBUDYRU0hdJIdHPktnYebco0b5d/FWAuad3m1JoKoON+hkIbKPDk8eIv6LpOKQOaHNIIIBBHAjkUjNjlXaVpFZVX49Zn9OkcR8lbu4EjqlSOfWvl0UVvmCoRvfwQ09e6S3YqBnafHQPHvvb1Ug3C4oGyVFMTq8Nkb7xcO+RHop+tX6XQi8BXq0wj+3xH9HVd/7l/0XL/JdD74MUEOHSMv2pyIwO/m75BULguGvqZ4qeMXdI8N9w5uPgBc+SjfP06V2FB/o+lzcehZ9FGd9uF9LQiYDtQSA/ldo7y4eintFTiONkbeDGho9wFljY9h4qKeaB3CSNzfMjT5ozvrm3YbFerV9PKTZvSBrvhd2T6XurP2+HXMYoKEasi/rZB+YG38LLfnKpWWMtcWu0c0kHwINj8wrg3PF9XV1VfN7TWsjHvsL+dmg/mCN3/U927wrrNBUQgXcYy5nxt1b8xbzXNOE1xhminbxjka/+Eg/outCFy9txhXVq6ohtYB5c34XdofVKnNWRvnxTpoqKmiN+sPD9DyNms+bvkrQwukEMMcTeEbGtHkAFQu73pK7EaNsuraWIW+GO5b53cPRdCBEvnj1ERVkREQEREBERAREQRzbfZVmIU5iccr23Mb7Xyu/keaoCenq8Kq2OeDHKx12n7DxzseDgf1XSBrnOJEUecNNi4vDRccbaG9l9KiljnjDaiJpB4seA6yjUuIbgW9eilYOncYJPtNcCW38HDiPfqvvi29OgiYTHIZncmMB1Pi46BfSq3b4c4gintc8Gvc0Dyv8l+m7CYbTjN1ZrjpYPcTzA0B96J4oDGMUdVVEkz/blcXZRrYcgBxsBZXBuHgcynqs7XNvM0jM0i4yDUXVj0tLFF2Y2MjB5Na1t/IcV9pZABckeqLbqKbVbeUdK2aN8l5mtI6MA5sxGg7hxC5wXTb9laKpPWJqZjnyAOcTqeA4laqTZagGcmgjyMflLr68tcvdqlJcavd9vAo20kFPNJ0ckbQyzge1yBBHerHqYWvY5jwHNcC1wPAg6EKPf/B8OFj1WIa6ac/Vbqrqy1zWNbmc65sXZbAWub28eCJXNe2+zbqCqdCdWHtRu+8z+Y4FTXdnvHZBH1WucQxv9nJxDR9x3O3cVaNbhtNWxsdVRMe1tyM/2eR15cFhnYXDv8LF6f7o1r7bUYBFiVL0bj7QD4ngeySNHe4g6juKoPEcKrMJqWSOGVzHXZIP7N/hfuPcV0k2SONrGAgN0awX0sBoPdYL9SxiQOZIxrm6aOsQ6/G7SjMuIHs7vapJWAVN4JOYIJYfFrhy8Dqs/Ed6GHxtJbN0hto1jSSfC50Hmsiq3e4bKS7q7R35HFo9AV8YN22Gg6Q5rci9xHpdF8U7tFjlTi9U3JG420jibrkaTxJ7zzJVsbtdgRQtMs5Dqh4tpwjb90Hme8qYYdhkMDcsETI29zWgetuKy2yA6g3CYWv0EXgeDwN18HVNpBGR7TSQe+x1HzCrLnTelhnQYlOBo2QiQfm4/wCYFXDukwvoMOiuO1KTKfzcPkAsjGdnqPEJnCojLnwjKDmLbg6nhxAOi3uGys6MZRlY3studC1ugPyUat8Zypbf1hNpYKoDRzTG4+LTmZ8i70CufOFptoMNgrA2mqGZ2EdILG1i0gDUe9Eiu9wWG6VNSRzbGPLtO+oVvrWYBg0NJEIaZuVmYutcnU8TdbNUt2iIiIIiICIiAiIgIi8QaeFxia6NzX2zOLXsF7hxJ5cCL2X4b0gbC+QPcWufm0u6xBANh5Ldopi61EDHFgOVwvUZrHjludViVVNrIHRFzzIC1+W4y5gR2vs2AKkSWTDUexGiDpJOka85gMha1rracASLsN9b+K+1ZCOkc6WMyAxtDDlzZT2swtyJuNVu7JZMNYuFRlsMbSLEMaCO7TgtZJhZd0rwDnExe0EnK62WwIvaxtx5LfWXiYaj9dBnkzyMeWujaAAwOLTc5gQQbHUajuWZFRjpIXZScsbhmcAX/Ztc9/FbSyWTDUeko3dHDma7KwvLmhocdScpykdoD9V+3UtoowGvdGJC5zHAZspvbsDkDY28FvrJZMNaargjLY3CHRr/AGejGYDX7NuF0qad56zlB7QjsOGYAdpo7iRcea3NksmGtJTwgyZoozG0RuDuzlzHkLcyNdUw/D+j6uWsykNIeQBf2ftHnqt3ZephrAxeIujIAzatu0aFzQe03zCwY4LmUxRljTC4Wy5czuVm+Guvit4lkw1qqOhEb4ixgb/VkOsLa9m1+88V9sXjdkD4xd8ZzNHfyLfMErPSyYa0VTQSMjj6LWQXa4+D/bd5O7XkvpVUjWujzRl8bYy0DLmyuuNcviOfgtylkw1oWUJc2FrmHKJXOyn7LbOyg+o0X7xHD3Z2CEWY1jgWjQOF29gEezfVbuy9TDXwpCMrbNLRbRpFreFl90RVBERAREQEREBERAREQEREBERAREQEREBERAREQEREBERAREQEREBERAREQEREBERAREQERE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266" y="160338"/>
            <a:ext cx="3477418" cy="227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896790"/>
            <a:ext cx="3475109" cy="3386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rot="20002598">
            <a:off x="5158001" y="2889116"/>
            <a:ext cx="2910208" cy="923330"/>
          </a:xfrm>
          <a:prstGeom prst="rect">
            <a:avLst/>
          </a:prstGeom>
          <a:noFill/>
        </p:spPr>
        <p:txBody>
          <a:bodyPr wrap="squar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DRAFT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4020127" y="288349"/>
            <a:ext cx="5105400" cy="6494085"/>
          </a:xfrm>
          <a:prstGeom prst="rect">
            <a:avLst/>
          </a:prstGeom>
        </p:spPr>
        <p:txBody>
          <a:bodyPr wrap="square">
            <a:spAutoFit/>
          </a:bodyPr>
          <a:lstStyle/>
          <a:p>
            <a:pPr marL="285750" indent="-285750">
              <a:buFont typeface="Wingdings" panose="05000000000000000000" pitchFamily="2" charset="2"/>
              <a:buChar char="§"/>
            </a:pPr>
            <a:r>
              <a:rPr lang="en-US" sz="1600" dirty="0" smtClean="0"/>
              <a:t>What </a:t>
            </a:r>
            <a:r>
              <a:rPr lang="en-US" sz="1600" dirty="0"/>
              <a:t>are you learning </a:t>
            </a:r>
            <a:r>
              <a:rPr lang="en-US" sz="1600" dirty="0" smtClean="0"/>
              <a:t>in your job </a:t>
            </a:r>
            <a:r>
              <a:rPr lang="en-US" sz="1600" dirty="0"/>
              <a:t>that’s helping you in school?</a:t>
            </a:r>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r>
              <a:rPr lang="en-US" sz="1600" dirty="0" smtClean="0"/>
              <a:t>What </a:t>
            </a:r>
            <a:r>
              <a:rPr lang="en-US" sz="1600" dirty="0"/>
              <a:t>are you learning in class that you can apply </a:t>
            </a:r>
            <a:r>
              <a:rPr lang="en-US" sz="1600" dirty="0" smtClean="0"/>
              <a:t>at your job?</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smtClean="0"/>
              <a:t>Does your job give you the opportunity to develop the skill of speaking with and listing to others?  If so, what have you learned? </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smtClean="0"/>
              <a:t>Has your job taught you anything about serving as a member of a team? If so, what have you learned? </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smtClean="0"/>
              <a:t>Has your job taught you anything about influencing people, motivating others or selling to others? If so, what have you learned? </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smtClean="0"/>
              <a:t>Has your job taught you anything about setting priorities or planning complex initiatives? If so, how? </a:t>
            </a:r>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r>
              <a:rPr lang="en-US" sz="1600" dirty="0" smtClean="0"/>
              <a:t>Has your job taught you anything about making decisions or solving problems? If so, how? </a:t>
            </a:r>
          </a:p>
          <a:p>
            <a:pPr marL="285750" indent="-285750">
              <a:buFont typeface="Wingdings" panose="05000000000000000000" pitchFamily="2" charset="2"/>
              <a:buChar char="§"/>
            </a:pPr>
            <a:endParaRPr lang="en-US" sz="1600" dirty="0" smtClean="0"/>
          </a:p>
          <a:p>
            <a:pPr marL="285750" indent="-285750">
              <a:buFont typeface="Wingdings" panose="05000000000000000000" pitchFamily="2" charset="2"/>
              <a:buChar char="§"/>
            </a:pPr>
            <a:r>
              <a:rPr lang="en-US" sz="1600" dirty="0" smtClean="0"/>
              <a:t>Can </a:t>
            </a:r>
            <a:r>
              <a:rPr lang="en-US" sz="1600" dirty="0"/>
              <a:t>you give me a couple of examples of things you’ve learned here that you think you’ll use in your chosen profession?</a:t>
            </a:r>
          </a:p>
        </p:txBody>
      </p:sp>
    </p:spTree>
    <p:extLst>
      <p:ext uri="{BB962C8B-B14F-4D97-AF65-F5344CB8AC3E}">
        <p14:creationId xmlns:p14="http://schemas.microsoft.com/office/powerpoint/2010/main" val="518749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544945"/>
            <a:ext cx="7162800" cy="5979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8941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2">
      <a:dk1>
        <a:srgbClr val="200041"/>
      </a:dk1>
      <a:lt1>
        <a:sysClr val="window" lastClr="FFFFFF"/>
      </a:lt1>
      <a:dk2>
        <a:srgbClr val="69676D"/>
      </a:dk2>
      <a:lt2>
        <a:srgbClr val="C9C2D1"/>
      </a:lt2>
      <a:accent1>
        <a:srgbClr val="FFFFFF"/>
      </a:accent1>
      <a:accent2>
        <a:srgbClr val="9CB084"/>
      </a:accent2>
      <a:accent3>
        <a:srgbClr val="AB73D5"/>
      </a:accent3>
      <a:accent4>
        <a:srgbClr val="DAC9E3"/>
      </a:accent4>
      <a:accent5>
        <a:srgbClr val="7E6BC9"/>
      </a:accent5>
      <a:accent6>
        <a:srgbClr val="A379BB"/>
      </a:accent6>
      <a:hlink>
        <a:srgbClr val="410082"/>
      </a:hlink>
      <a:folHlink>
        <a:srgbClr val="932968"/>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rek">
  <a:themeElements>
    <a:clrScheme name="Custom 2">
      <a:dk1>
        <a:srgbClr val="200041"/>
      </a:dk1>
      <a:lt1>
        <a:sysClr val="window" lastClr="FFFFFF"/>
      </a:lt1>
      <a:dk2>
        <a:srgbClr val="69676D"/>
      </a:dk2>
      <a:lt2>
        <a:srgbClr val="C9C2D1"/>
      </a:lt2>
      <a:accent1>
        <a:srgbClr val="FFFFFF"/>
      </a:accent1>
      <a:accent2>
        <a:srgbClr val="9CB084"/>
      </a:accent2>
      <a:accent3>
        <a:srgbClr val="AB73D5"/>
      </a:accent3>
      <a:accent4>
        <a:srgbClr val="DAC9E3"/>
      </a:accent4>
      <a:accent5>
        <a:srgbClr val="7E6BC9"/>
      </a:accent5>
      <a:accent6>
        <a:srgbClr val="A379BB"/>
      </a:accent6>
      <a:hlink>
        <a:srgbClr val="410082"/>
      </a:hlink>
      <a:folHlink>
        <a:srgbClr val="932968"/>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14871</TotalTime>
  <Words>2043</Words>
  <Application>Microsoft Office PowerPoint</Application>
  <PresentationFormat>On-screen Show (4:3)</PresentationFormat>
  <Paragraphs>147</Paragraphs>
  <Slides>20</Slides>
  <Notes>0</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Trek</vt:lpstr>
      <vt:lpstr>Office Theme</vt:lpstr>
      <vt:lpstr>1_Trek</vt:lpstr>
      <vt:lpstr>PowerPoint Presentation</vt:lpstr>
      <vt:lpstr>PowerPoint Presentation</vt:lpstr>
      <vt:lpstr>Career Integration committee </vt:lpstr>
      <vt:lpstr>Committee Charge</vt:lpstr>
      <vt:lpstr>Strategies</vt:lpstr>
      <vt:lpstr>Strategy 1: Promote ‘soft skills’ Development</vt:lpstr>
      <vt:lpstr>PowerPoint Presentation</vt:lpstr>
      <vt:lpstr>PowerPoint Presentation</vt:lpstr>
      <vt:lpstr>PowerPoint Presentation</vt:lpstr>
      <vt:lpstr>PowerPoint Presentation</vt:lpstr>
      <vt:lpstr>PowerPoint Presentation</vt:lpstr>
      <vt:lpstr>Strategy 2: increase connections</vt:lpstr>
      <vt:lpstr>Strategy 3: provide training</vt:lpstr>
      <vt:lpstr>PowerPoint Presentation</vt:lpstr>
      <vt:lpstr>Strategy 4: Collect direct assessment of student learning that can support compliance with the “marketable skills” initiative of the THECB and align with core assessment. </vt:lpstr>
      <vt:lpstr>Strategy 5: change of philosophy and name of career services</vt:lpstr>
      <vt:lpstr>PowerPoint Presentation</vt:lpstr>
      <vt:lpstr>PowerPoint Presentation</vt:lpstr>
      <vt:lpstr>PowerPoint Presentation</vt:lpstr>
      <vt:lpstr>Strategies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Development Integration committee</dc:title>
  <dc:creator>Adam E Peck</dc:creator>
  <cp:lastModifiedBy>Steve Westbrook</cp:lastModifiedBy>
  <cp:revision>31</cp:revision>
  <cp:lastPrinted>2016-05-02T17:45:49Z</cp:lastPrinted>
  <dcterms:created xsi:type="dcterms:W3CDTF">2016-04-01T16:08:04Z</dcterms:created>
  <dcterms:modified xsi:type="dcterms:W3CDTF">2016-07-12T14:26:33Z</dcterms:modified>
</cp:coreProperties>
</file>